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257" r:id="rId3"/>
    <p:sldId id="258" r:id="rId4"/>
    <p:sldId id="298" r:id="rId5"/>
    <p:sldId id="299" r:id="rId6"/>
    <p:sldId id="300" r:id="rId7"/>
    <p:sldId id="301" r:id="rId8"/>
    <p:sldId id="302" r:id="rId9"/>
    <p:sldId id="304" r:id="rId10"/>
    <p:sldId id="281" r:id="rId11"/>
    <p:sldId id="303" r:id="rId12"/>
    <p:sldId id="295" r:id="rId13"/>
    <p:sldId id="297" r:id="rId14"/>
    <p:sldId id="291" r:id="rId15"/>
    <p:sldId id="293" r:id="rId16"/>
    <p:sldId id="294" r:id="rId17"/>
    <p:sldId id="292" r:id="rId18"/>
    <p:sldId id="305" r:id="rId19"/>
    <p:sldId id="275" r:id="rId20"/>
  </p:sldIdLst>
  <p:sldSz cx="12192000" cy="6858000"/>
  <p:notesSz cx="6805613" cy="9944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inimized">
    <p:restoredLeft sz="0" autoAdjust="0"/>
    <p:restoredTop sz="0" autoAdjust="0"/>
  </p:normalViewPr>
  <p:slideViewPr>
    <p:cSldViewPr snapToGrid="0">
      <p:cViewPr>
        <p:scale>
          <a:sx n="40" d="100"/>
          <a:sy n="40" d="100"/>
        </p:scale>
        <p:origin x="2268" y="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4450" y="0"/>
            <a:ext cx="2949575" cy="498475"/>
          </a:xfrm>
          <a:prstGeom prst="rect">
            <a:avLst/>
          </a:prstGeom>
        </p:spPr>
        <p:txBody>
          <a:bodyPr vert="horz" lIns="91440" tIns="45720" rIns="91440" bIns="45720" rtlCol="0"/>
          <a:lstStyle>
            <a:lvl1pPr algn="r">
              <a:defRPr sz="1200"/>
            </a:lvl1pPr>
          </a:lstStyle>
          <a:p>
            <a:fld id="{0FF15158-9CE4-4148-9AD3-4CB3359B7CFC}" type="datetimeFigureOut">
              <a:rPr lang="en-GB" smtClean="0"/>
              <a:t>07/10/2020</a:t>
            </a:fld>
            <a:endParaRPr lang="en-GB"/>
          </a:p>
        </p:txBody>
      </p:sp>
      <p:sp>
        <p:nvSpPr>
          <p:cNvPr id="4" name="Slide Image Placeholder 3"/>
          <p:cNvSpPr>
            <a:spLocks noGrp="1" noRot="1" noChangeAspect="1"/>
          </p:cNvSpPr>
          <p:nvPr>
            <p:ph type="sldImg" idx="2"/>
          </p:nvPr>
        </p:nvSpPr>
        <p:spPr>
          <a:xfrm>
            <a:off x="420688" y="1243013"/>
            <a:ext cx="5964237" cy="33559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1038" y="4786313"/>
            <a:ext cx="5443537" cy="3914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45625"/>
            <a:ext cx="2949575" cy="49847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4450" y="9445625"/>
            <a:ext cx="2949575" cy="498475"/>
          </a:xfrm>
          <a:prstGeom prst="rect">
            <a:avLst/>
          </a:prstGeom>
        </p:spPr>
        <p:txBody>
          <a:bodyPr vert="horz" lIns="91440" tIns="45720" rIns="91440" bIns="45720" rtlCol="0" anchor="b"/>
          <a:lstStyle>
            <a:lvl1pPr algn="r">
              <a:defRPr sz="1200"/>
            </a:lvl1pPr>
          </a:lstStyle>
          <a:p>
            <a:fld id="{53D85933-7D96-40E9-ACFB-35729A1C0F81}" type="slidenum">
              <a:rPr lang="en-GB" smtClean="0"/>
              <a:t>‹#›</a:t>
            </a:fld>
            <a:endParaRPr lang="en-GB"/>
          </a:p>
        </p:txBody>
      </p:sp>
    </p:spTree>
    <p:extLst>
      <p:ext uri="{BB962C8B-B14F-4D97-AF65-F5344CB8AC3E}">
        <p14:creationId xmlns:p14="http://schemas.microsoft.com/office/powerpoint/2010/main" val="7902979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3D85933-7D96-40E9-ACFB-35729A1C0F81}" type="slidenum">
              <a:rPr lang="en-GB" smtClean="0"/>
              <a:t>1</a:t>
            </a:fld>
            <a:endParaRPr lang="en-GB"/>
          </a:p>
        </p:txBody>
      </p:sp>
    </p:spTree>
    <p:extLst>
      <p:ext uri="{BB962C8B-B14F-4D97-AF65-F5344CB8AC3E}">
        <p14:creationId xmlns:p14="http://schemas.microsoft.com/office/powerpoint/2010/main" val="32107269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3D85933-7D96-40E9-ACFB-35729A1C0F81}" type="slidenum">
              <a:rPr lang="en-GB" smtClean="0"/>
              <a:t>2</a:t>
            </a:fld>
            <a:endParaRPr lang="en-GB"/>
          </a:p>
        </p:txBody>
      </p:sp>
    </p:spTree>
    <p:extLst>
      <p:ext uri="{BB962C8B-B14F-4D97-AF65-F5344CB8AC3E}">
        <p14:creationId xmlns:p14="http://schemas.microsoft.com/office/powerpoint/2010/main" val="719372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B7070C5-E026-4D40-9320-9610997AAB69}" type="datetimeFigureOut">
              <a:rPr lang="en-GB" smtClean="0"/>
              <a:t>07/10/2020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18880C2-5D67-4DD6-993F-C5ECF38F0016}" type="slidenum">
              <a:rPr lang="en-GB" smtClean="0"/>
              <a:t>‹#›</a:t>
            </a:fld>
            <a:endParaRPr lang="en-GB" dirty="0"/>
          </a:p>
        </p:txBody>
      </p:sp>
    </p:spTree>
    <p:extLst>
      <p:ext uri="{BB962C8B-B14F-4D97-AF65-F5344CB8AC3E}">
        <p14:creationId xmlns:p14="http://schemas.microsoft.com/office/powerpoint/2010/main" val="3545137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7070C5-E026-4D40-9320-9610997AAB69}" type="datetimeFigureOut">
              <a:rPr lang="en-GB" smtClean="0"/>
              <a:t>07/10/2020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18880C2-5D67-4DD6-993F-C5ECF38F0016}" type="slidenum">
              <a:rPr lang="en-GB" smtClean="0"/>
              <a:t>‹#›</a:t>
            </a:fld>
            <a:endParaRPr lang="en-GB" dirty="0"/>
          </a:p>
        </p:txBody>
      </p:sp>
    </p:spTree>
    <p:extLst>
      <p:ext uri="{BB962C8B-B14F-4D97-AF65-F5344CB8AC3E}">
        <p14:creationId xmlns:p14="http://schemas.microsoft.com/office/powerpoint/2010/main" val="27753499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7070C5-E026-4D40-9320-9610997AAB69}" type="datetimeFigureOut">
              <a:rPr lang="en-GB" smtClean="0"/>
              <a:t>07/10/2020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18880C2-5D67-4DD6-993F-C5ECF38F0016}" type="slidenum">
              <a:rPr lang="en-GB" smtClean="0"/>
              <a:t>‹#›</a:t>
            </a:fld>
            <a:endParaRPr lang="en-GB"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9361613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7070C5-E026-4D40-9320-9610997AAB69}" type="datetimeFigureOut">
              <a:rPr lang="en-GB" smtClean="0"/>
              <a:t>07/10/2020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18880C2-5D67-4DD6-993F-C5ECF38F0016}" type="slidenum">
              <a:rPr lang="en-GB" smtClean="0"/>
              <a:t>‹#›</a:t>
            </a:fld>
            <a:endParaRPr lang="en-GB" dirty="0"/>
          </a:p>
        </p:txBody>
      </p:sp>
    </p:spTree>
    <p:extLst>
      <p:ext uri="{BB962C8B-B14F-4D97-AF65-F5344CB8AC3E}">
        <p14:creationId xmlns:p14="http://schemas.microsoft.com/office/powerpoint/2010/main" val="8882166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7070C5-E026-4D40-9320-9610997AAB69}" type="datetimeFigureOut">
              <a:rPr lang="en-GB" smtClean="0"/>
              <a:t>07/10/2020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18880C2-5D67-4DD6-993F-C5ECF38F0016}" type="slidenum">
              <a:rPr lang="en-GB" smtClean="0"/>
              <a:t>‹#›</a:t>
            </a:fld>
            <a:endParaRPr lang="en-GB"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213260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7070C5-E026-4D40-9320-9610997AAB69}" type="datetimeFigureOut">
              <a:rPr lang="en-GB" smtClean="0"/>
              <a:t>07/10/2020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18880C2-5D67-4DD6-993F-C5ECF38F0016}" type="slidenum">
              <a:rPr lang="en-GB" smtClean="0"/>
              <a:t>‹#›</a:t>
            </a:fld>
            <a:endParaRPr lang="en-GB" dirty="0"/>
          </a:p>
        </p:txBody>
      </p:sp>
    </p:spTree>
    <p:extLst>
      <p:ext uri="{BB962C8B-B14F-4D97-AF65-F5344CB8AC3E}">
        <p14:creationId xmlns:p14="http://schemas.microsoft.com/office/powerpoint/2010/main" val="33571637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7070C5-E026-4D40-9320-9610997AAB69}" type="datetimeFigureOut">
              <a:rPr lang="en-GB" smtClean="0"/>
              <a:t>07/10/2020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18880C2-5D67-4DD6-993F-C5ECF38F0016}" type="slidenum">
              <a:rPr lang="en-GB" smtClean="0"/>
              <a:t>‹#›</a:t>
            </a:fld>
            <a:endParaRPr lang="en-GB" dirty="0"/>
          </a:p>
        </p:txBody>
      </p:sp>
    </p:spTree>
    <p:extLst>
      <p:ext uri="{BB962C8B-B14F-4D97-AF65-F5344CB8AC3E}">
        <p14:creationId xmlns:p14="http://schemas.microsoft.com/office/powerpoint/2010/main" val="6745634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7070C5-E026-4D40-9320-9610997AAB69}" type="datetimeFigureOut">
              <a:rPr lang="en-GB" smtClean="0"/>
              <a:t>07/10/2020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18880C2-5D67-4DD6-993F-C5ECF38F0016}" type="slidenum">
              <a:rPr lang="en-GB" smtClean="0"/>
              <a:t>‹#›</a:t>
            </a:fld>
            <a:endParaRPr lang="en-GB" dirty="0"/>
          </a:p>
        </p:txBody>
      </p:sp>
    </p:spTree>
    <p:extLst>
      <p:ext uri="{BB962C8B-B14F-4D97-AF65-F5344CB8AC3E}">
        <p14:creationId xmlns:p14="http://schemas.microsoft.com/office/powerpoint/2010/main" val="324199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7070C5-E026-4D40-9320-9610997AAB69}" type="datetimeFigureOut">
              <a:rPr lang="en-GB" smtClean="0"/>
              <a:t>07/10/2020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18880C2-5D67-4DD6-993F-C5ECF38F0016}" type="slidenum">
              <a:rPr lang="en-GB" smtClean="0"/>
              <a:t>‹#›</a:t>
            </a:fld>
            <a:endParaRPr lang="en-GB" dirty="0"/>
          </a:p>
        </p:txBody>
      </p:sp>
    </p:spTree>
    <p:extLst>
      <p:ext uri="{BB962C8B-B14F-4D97-AF65-F5344CB8AC3E}">
        <p14:creationId xmlns:p14="http://schemas.microsoft.com/office/powerpoint/2010/main" val="985479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7070C5-E026-4D40-9320-9610997AAB69}" type="datetimeFigureOut">
              <a:rPr lang="en-GB" smtClean="0"/>
              <a:t>07/10/2020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18880C2-5D67-4DD6-993F-C5ECF38F0016}" type="slidenum">
              <a:rPr lang="en-GB" smtClean="0"/>
              <a:t>‹#›</a:t>
            </a:fld>
            <a:endParaRPr lang="en-GB" dirty="0"/>
          </a:p>
        </p:txBody>
      </p:sp>
    </p:spTree>
    <p:extLst>
      <p:ext uri="{BB962C8B-B14F-4D97-AF65-F5344CB8AC3E}">
        <p14:creationId xmlns:p14="http://schemas.microsoft.com/office/powerpoint/2010/main" val="2287137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B7070C5-E026-4D40-9320-9610997AAB69}" type="datetimeFigureOut">
              <a:rPr lang="en-GB" smtClean="0"/>
              <a:t>07/10/2020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18880C2-5D67-4DD6-993F-C5ECF38F0016}" type="slidenum">
              <a:rPr lang="en-GB" smtClean="0"/>
              <a:t>‹#›</a:t>
            </a:fld>
            <a:endParaRPr lang="en-GB" dirty="0"/>
          </a:p>
        </p:txBody>
      </p:sp>
    </p:spTree>
    <p:extLst>
      <p:ext uri="{BB962C8B-B14F-4D97-AF65-F5344CB8AC3E}">
        <p14:creationId xmlns:p14="http://schemas.microsoft.com/office/powerpoint/2010/main" val="2469348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B7070C5-E026-4D40-9320-9610997AAB69}" type="datetimeFigureOut">
              <a:rPr lang="en-GB" smtClean="0"/>
              <a:t>07/10/2020</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D18880C2-5D67-4DD6-993F-C5ECF38F0016}" type="slidenum">
              <a:rPr lang="en-GB" smtClean="0"/>
              <a:t>‹#›</a:t>
            </a:fld>
            <a:endParaRPr lang="en-GB" dirty="0"/>
          </a:p>
        </p:txBody>
      </p:sp>
    </p:spTree>
    <p:extLst>
      <p:ext uri="{BB962C8B-B14F-4D97-AF65-F5344CB8AC3E}">
        <p14:creationId xmlns:p14="http://schemas.microsoft.com/office/powerpoint/2010/main" val="982389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B7070C5-E026-4D40-9320-9610997AAB69}" type="datetimeFigureOut">
              <a:rPr lang="en-GB" smtClean="0"/>
              <a:t>07/10/2020</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D18880C2-5D67-4DD6-993F-C5ECF38F0016}" type="slidenum">
              <a:rPr lang="en-GB" smtClean="0"/>
              <a:t>‹#›</a:t>
            </a:fld>
            <a:endParaRPr lang="en-GB" dirty="0"/>
          </a:p>
        </p:txBody>
      </p:sp>
    </p:spTree>
    <p:extLst>
      <p:ext uri="{BB962C8B-B14F-4D97-AF65-F5344CB8AC3E}">
        <p14:creationId xmlns:p14="http://schemas.microsoft.com/office/powerpoint/2010/main" val="2768837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7070C5-E026-4D40-9320-9610997AAB69}" type="datetimeFigureOut">
              <a:rPr lang="en-GB" smtClean="0"/>
              <a:t>07/10/2020</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D18880C2-5D67-4DD6-993F-C5ECF38F0016}" type="slidenum">
              <a:rPr lang="en-GB" smtClean="0"/>
              <a:t>‹#›</a:t>
            </a:fld>
            <a:endParaRPr lang="en-GB" dirty="0"/>
          </a:p>
        </p:txBody>
      </p:sp>
    </p:spTree>
    <p:extLst>
      <p:ext uri="{BB962C8B-B14F-4D97-AF65-F5344CB8AC3E}">
        <p14:creationId xmlns:p14="http://schemas.microsoft.com/office/powerpoint/2010/main" val="38404091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B7070C5-E026-4D40-9320-9610997AAB69}" type="datetimeFigureOut">
              <a:rPr lang="en-GB" smtClean="0"/>
              <a:t>07/10/2020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18880C2-5D67-4DD6-993F-C5ECF38F0016}" type="slidenum">
              <a:rPr lang="en-GB" smtClean="0"/>
              <a:t>‹#›</a:t>
            </a:fld>
            <a:endParaRPr lang="en-GB" dirty="0"/>
          </a:p>
        </p:txBody>
      </p:sp>
    </p:spTree>
    <p:extLst>
      <p:ext uri="{BB962C8B-B14F-4D97-AF65-F5344CB8AC3E}">
        <p14:creationId xmlns:p14="http://schemas.microsoft.com/office/powerpoint/2010/main" val="23945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7070C5-E026-4D40-9320-9610997AAB69}" type="datetimeFigureOut">
              <a:rPr lang="en-GB" smtClean="0"/>
              <a:t>07/10/2020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18880C2-5D67-4DD6-993F-C5ECF38F0016}" type="slidenum">
              <a:rPr lang="en-GB" smtClean="0"/>
              <a:t>‹#›</a:t>
            </a:fld>
            <a:endParaRPr lang="en-GB" dirty="0"/>
          </a:p>
        </p:txBody>
      </p:sp>
    </p:spTree>
    <p:extLst>
      <p:ext uri="{BB962C8B-B14F-4D97-AF65-F5344CB8AC3E}">
        <p14:creationId xmlns:p14="http://schemas.microsoft.com/office/powerpoint/2010/main" val="3795471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7070C5-E026-4D40-9320-9610997AAB69}" type="datetimeFigureOut">
              <a:rPr lang="en-GB" smtClean="0"/>
              <a:t>07/10/2020</a:t>
            </a:fld>
            <a:endParaRPr lang="en-GB"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18880C2-5D67-4DD6-993F-C5ECF38F0016}" type="slidenum">
              <a:rPr lang="en-GB" smtClean="0"/>
              <a:t>‹#›</a:t>
            </a:fld>
            <a:endParaRPr lang="en-GB" dirty="0"/>
          </a:p>
        </p:txBody>
      </p:sp>
    </p:spTree>
    <p:extLst>
      <p:ext uri="{BB962C8B-B14F-4D97-AF65-F5344CB8AC3E}">
        <p14:creationId xmlns:p14="http://schemas.microsoft.com/office/powerpoint/2010/main" val="4088253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ardsandnorthdown.gov.uk/CarParkingStrategy"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00B3AD5-2D67-4C8B-A52A-79E105C95FAA}"/>
              </a:ext>
            </a:extLst>
          </p:cNvPr>
          <p:cNvSpPr>
            <a:spLocks noGrp="1"/>
          </p:cNvSpPr>
          <p:nvPr>
            <p:ph type="ctrTitle"/>
          </p:nvPr>
        </p:nvSpPr>
        <p:spPr>
          <a:xfrm>
            <a:off x="818535" y="1257300"/>
            <a:ext cx="9144000" cy="914400"/>
          </a:xfrm>
        </p:spPr>
        <p:txBody>
          <a:bodyPr>
            <a:normAutofit/>
          </a:bodyPr>
          <a:lstStyle/>
          <a:p>
            <a:r>
              <a:rPr lang="en-GB" sz="3600" b="1" dirty="0">
                <a:latin typeface="Arial" panose="020B0604020202020204" pitchFamily="34" charset="0"/>
                <a:cs typeface="Arial" panose="020B0604020202020204" pitchFamily="34" charset="0"/>
              </a:rPr>
              <a:t>Ards and North Down Borough Council</a:t>
            </a:r>
          </a:p>
        </p:txBody>
      </p:sp>
      <p:sp>
        <p:nvSpPr>
          <p:cNvPr id="3" name="Subtitle 2">
            <a:extLst>
              <a:ext uri="{FF2B5EF4-FFF2-40B4-BE49-F238E27FC236}">
                <a16:creationId xmlns:a16="http://schemas.microsoft.com/office/drawing/2014/main" xmlns="" id="{08A54D22-EAE6-4B81-92A8-FE54D00C0017}"/>
              </a:ext>
            </a:extLst>
          </p:cNvPr>
          <p:cNvSpPr>
            <a:spLocks noGrp="1"/>
          </p:cNvSpPr>
          <p:nvPr>
            <p:ph type="subTitle" idx="1"/>
          </p:nvPr>
        </p:nvSpPr>
        <p:spPr>
          <a:xfrm>
            <a:off x="1507067" y="4050833"/>
            <a:ext cx="7766936" cy="1872889"/>
          </a:xfrm>
        </p:spPr>
        <p:txBody>
          <a:bodyPr>
            <a:normAutofit fontScale="70000" lnSpcReduction="20000"/>
          </a:bodyPr>
          <a:lstStyle/>
          <a:p>
            <a:r>
              <a:rPr lang="en-GB" sz="5100" b="1" dirty="0">
                <a:latin typeface="Arial" panose="020B0604020202020204" pitchFamily="34" charset="0"/>
                <a:cs typeface="Arial" panose="020B0604020202020204" pitchFamily="34" charset="0"/>
              </a:rPr>
              <a:t>Car Parking Draft Strategy</a:t>
            </a:r>
          </a:p>
          <a:p>
            <a:r>
              <a:rPr lang="en-GB" sz="5100" b="1" dirty="0">
                <a:latin typeface="Arial" panose="020B0604020202020204" pitchFamily="34" charset="0"/>
                <a:cs typeface="Arial" panose="020B0604020202020204" pitchFamily="34" charset="0"/>
              </a:rPr>
              <a:t>Public Consultation   </a:t>
            </a:r>
          </a:p>
          <a:p>
            <a:endParaRPr lang="en-GB" sz="2400" b="1"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October 2020</a:t>
            </a:r>
          </a:p>
          <a:p>
            <a:endParaRPr lang="en-GB" sz="6000" dirty="0"/>
          </a:p>
          <a:p>
            <a:endParaRPr lang="en-GB" dirty="0"/>
          </a:p>
        </p:txBody>
      </p:sp>
      <p:pic>
        <p:nvPicPr>
          <p:cNvPr id="4" name="Picture 3"/>
          <p:cNvPicPr/>
          <p:nvPr/>
        </p:nvPicPr>
        <p:blipFill>
          <a:blip r:embed="rId3">
            <a:extLst>
              <a:ext uri="{28A0092B-C50C-407E-A947-70E740481C1C}">
                <a14:useLocalDpi xmlns:a14="http://schemas.microsoft.com/office/drawing/2010/main" val="0"/>
              </a:ext>
            </a:extLst>
          </a:blip>
          <a:srcRect/>
          <a:stretch>
            <a:fillRect/>
          </a:stretch>
        </p:blipFill>
        <p:spPr bwMode="auto">
          <a:xfrm>
            <a:off x="7921453" y="238125"/>
            <a:ext cx="1352550" cy="1019175"/>
          </a:xfrm>
          <a:prstGeom prst="rect">
            <a:avLst/>
          </a:prstGeom>
          <a:noFill/>
          <a:ln>
            <a:noFill/>
          </a:ln>
        </p:spPr>
      </p:pic>
    </p:spTree>
    <p:extLst>
      <p:ext uri="{BB962C8B-B14F-4D97-AF65-F5344CB8AC3E}">
        <p14:creationId xmlns:p14="http://schemas.microsoft.com/office/powerpoint/2010/main" val="1291014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E81D0CC-C234-4E4E-AFB0-B8875C79B194}"/>
              </a:ext>
            </a:extLst>
          </p:cNvPr>
          <p:cNvSpPr>
            <a:spLocks noGrp="1"/>
          </p:cNvSpPr>
          <p:nvPr>
            <p:ph type="title"/>
          </p:nvPr>
        </p:nvSpPr>
        <p:spPr>
          <a:xfrm>
            <a:off x="363009" y="816638"/>
            <a:ext cx="8596668" cy="1320800"/>
          </a:xfrm>
        </p:spPr>
        <p:txBody>
          <a:bodyPr/>
          <a:lstStyle/>
          <a:p>
            <a:r>
              <a:rPr lang="en-GB" b="1" dirty="0">
                <a:latin typeface="Arial" panose="020B0604020202020204" pitchFamily="34" charset="0"/>
                <a:cs typeface="Arial" panose="020B0604020202020204" pitchFamily="34" charset="0"/>
              </a:rPr>
              <a:t>Parking Space Availability Actions</a:t>
            </a:r>
          </a:p>
        </p:txBody>
      </p:sp>
      <p:sp>
        <p:nvSpPr>
          <p:cNvPr id="3" name="Content Placeholder 2">
            <a:extLst>
              <a:ext uri="{FF2B5EF4-FFF2-40B4-BE49-F238E27FC236}">
                <a16:creationId xmlns:a16="http://schemas.microsoft.com/office/drawing/2014/main" xmlns="" id="{AD046FCD-A0EB-45B7-924C-F2674034F093}"/>
              </a:ext>
            </a:extLst>
          </p:cNvPr>
          <p:cNvSpPr>
            <a:spLocks noGrp="1"/>
          </p:cNvSpPr>
          <p:nvPr>
            <p:ph idx="1"/>
          </p:nvPr>
        </p:nvSpPr>
        <p:spPr>
          <a:xfrm>
            <a:off x="677333" y="1762539"/>
            <a:ext cx="9181041" cy="4278823"/>
          </a:xfrm>
        </p:spPr>
        <p:txBody>
          <a:bodyPr>
            <a:normAutofit/>
          </a:bodyPr>
          <a:lstStyle/>
          <a:p>
            <a:pPr>
              <a:buFont typeface="Wingdings" panose="05000000000000000000" pitchFamily="2" charset="2"/>
              <a:buChar char="§"/>
            </a:pPr>
            <a:r>
              <a:rPr lang="en-GB" sz="2400" dirty="0">
                <a:latin typeface="Arial" panose="020B0604020202020204" pitchFamily="34" charset="0"/>
                <a:cs typeface="Arial" panose="020B0604020202020204" pitchFamily="34" charset="0"/>
              </a:rPr>
              <a:t>There is an need to increase provision of car parking spaces but this cannot be achieved through the provision of new car parks</a:t>
            </a:r>
          </a:p>
          <a:p>
            <a:pPr>
              <a:buFont typeface="Wingdings" panose="05000000000000000000" pitchFamily="2" charset="2"/>
              <a:buChar char="§"/>
            </a:pPr>
            <a:r>
              <a:rPr lang="en-GB" sz="2400" dirty="0">
                <a:latin typeface="Arial" panose="020B0604020202020204" pitchFamily="34" charset="0"/>
                <a:cs typeface="Arial" panose="020B0604020202020204" pitchFamily="34" charset="0"/>
              </a:rPr>
              <a:t>Current resources must be better utilised to increase provision</a:t>
            </a:r>
          </a:p>
          <a:p>
            <a:pPr>
              <a:buFont typeface="Wingdings" panose="05000000000000000000" pitchFamily="2" charset="2"/>
              <a:buChar char="§"/>
            </a:pPr>
            <a:r>
              <a:rPr lang="en-GB" sz="2400" dirty="0">
                <a:latin typeface="Arial" panose="020B0604020202020204" pitchFamily="34" charset="0"/>
                <a:cs typeface="Arial" panose="020B0604020202020204" pitchFamily="34" charset="0"/>
              </a:rPr>
              <a:t>The proposal is to reduce all day and long stay within our prime town centre car parks</a:t>
            </a:r>
          </a:p>
          <a:p>
            <a:pPr>
              <a:buFont typeface="Wingdings" panose="05000000000000000000" pitchFamily="2" charset="2"/>
              <a:buChar char="§"/>
            </a:pPr>
            <a:r>
              <a:rPr lang="en-GB" sz="2400" dirty="0">
                <a:latin typeface="Arial" panose="020B0604020202020204" pitchFamily="34" charset="0"/>
                <a:cs typeface="Arial" panose="020B0604020202020204" pitchFamily="34" charset="0"/>
              </a:rPr>
              <a:t>This will ensure spaces are used several times per day and hence increase availability</a:t>
            </a:r>
          </a:p>
          <a:p>
            <a:pPr>
              <a:buFont typeface="Wingdings" panose="05000000000000000000" pitchFamily="2" charset="2"/>
              <a:buChar char="§"/>
            </a:pPr>
            <a:r>
              <a:rPr lang="en-GB" sz="2400" dirty="0">
                <a:latin typeface="Arial" panose="020B0604020202020204" pitchFamily="34" charset="0"/>
                <a:cs typeface="Arial" panose="020B0604020202020204" pitchFamily="34" charset="0"/>
              </a:rPr>
              <a:t>How will we do this?</a:t>
            </a:r>
          </a:p>
          <a:p>
            <a:pPr marL="0" indent="0">
              <a:buNone/>
            </a:pPr>
            <a:endParaRPr lang="en-GB" sz="2400" dirty="0"/>
          </a:p>
          <a:p>
            <a:endParaRPr lang="en-GB" sz="2400" dirty="0"/>
          </a:p>
        </p:txBody>
      </p:sp>
    </p:spTree>
    <p:extLst>
      <p:ext uri="{BB962C8B-B14F-4D97-AF65-F5344CB8AC3E}">
        <p14:creationId xmlns:p14="http://schemas.microsoft.com/office/powerpoint/2010/main" val="355914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D1F5268-8A1E-4F0D-A311-21AEFCC1BCCD}"/>
              </a:ext>
            </a:extLst>
          </p:cNvPr>
          <p:cNvSpPr>
            <a:spLocks noGrp="1"/>
          </p:cNvSpPr>
          <p:nvPr>
            <p:ph type="title"/>
          </p:nvPr>
        </p:nvSpPr>
        <p:spPr>
          <a:xfrm>
            <a:off x="262996" y="1081088"/>
            <a:ext cx="8596668" cy="1320800"/>
          </a:xfrm>
        </p:spPr>
        <p:txBody>
          <a:bodyPr/>
          <a:lstStyle/>
          <a:p>
            <a:r>
              <a:rPr lang="en-GB" b="1" dirty="0">
                <a:latin typeface="Arial" panose="020B0604020202020204" pitchFamily="34" charset="0"/>
                <a:cs typeface="Arial" panose="020B0604020202020204" pitchFamily="34" charset="0"/>
              </a:rPr>
              <a:t>Parking Changes</a:t>
            </a:r>
          </a:p>
        </p:txBody>
      </p:sp>
      <p:sp>
        <p:nvSpPr>
          <p:cNvPr id="3" name="Content Placeholder 2">
            <a:extLst>
              <a:ext uri="{FF2B5EF4-FFF2-40B4-BE49-F238E27FC236}">
                <a16:creationId xmlns:a16="http://schemas.microsoft.com/office/drawing/2014/main" xmlns="" id="{8A1EF89D-858C-45E4-B3BA-C632C4FAABE2}"/>
              </a:ext>
            </a:extLst>
          </p:cNvPr>
          <p:cNvSpPr>
            <a:spLocks noGrp="1"/>
          </p:cNvSpPr>
          <p:nvPr>
            <p:ph idx="1"/>
          </p:nvPr>
        </p:nvSpPr>
        <p:spPr>
          <a:xfrm>
            <a:off x="677334" y="2160589"/>
            <a:ext cx="9209616" cy="3880773"/>
          </a:xfrm>
        </p:spPr>
        <p:txBody>
          <a:bodyPr>
            <a:normAutofit lnSpcReduction="10000"/>
          </a:bodyPr>
          <a:lstStyle/>
          <a:p>
            <a:pPr>
              <a:buFont typeface="Wingdings" panose="05000000000000000000" pitchFamily="2" charset="2"/>
              <a:buChar char="§"/>
            </a:pPr>
            <a:r>
              <a:rPr lang="en-GB" sz="2400" dirty="0">
                <a:latin typeface="Arial" panose="020B0604020202020204" pitchFamily="34" charset="0"/>
                <a:cs typeface="Arial" panose="020B0604020202020204" pitchFamily="34" charset="0"/>
              </a:rPr>
              <a:t>Introduce tariffs to discourage long stay parking </a:t>
            </a:r>
          </a:p>
          <a:p>
            <a:pPr>
              <a:buFont typeface="Wingdings" panose="05000000000000000000" pitchFamily="2" charset="2"/>
              <a:buChar char="§"/>
            </a:pPr>
            <a:endParaRPr lang="en-GB" sz="1100" dirty="0">
              <a:latin typeface="Arial" panose="020B0604020202020204" pitchFamily="34" charset="0"/>
              <a:cs typeface="Arial" panose="020B0604020202020204" pitchFamily="34" charset="0"/>
            </a:endParaRPr>
          </a:p>
          <a:p>
            <a:pPr>
              <a:buFont typeface="Wingdings" panose="05000000000000000000" pitchFamily="2" charset="2"/>
              <a:buChar char="§"/>
            </a:pPr>
            <a:r>
              <a:rPr lang="en-GB" sz="2400" dirty="0">
                <a:latin typeface="Arial" panose="020B0604020202020204" pitchFamily="34" charset="0"/>
                <a:cs typeface="Arial" panose="020B0604020202020204" pitchFamily="34" charset="0"/>
              </a:rPr>
              <a:t>Tariffs should reflect the locations desirability </a:t>
            </a:r>
          </a:p>
          <a:p>
            <a:pPr>
              <a:buFont typeface="Wingdings" panose="05000000000000000000" pitchFamily="2" charset="2"/>
              <a:buChar char="§"/>
            </a:pPr>
            <a:endParaRPr lang="en-GB" sz="1100" dirty="0">
              <a:latin typeface="Arial" panose="020B0604020202020204" pitchFamily="34" charset="0"/>
              <a:cs typeface="Arial" panose="020B0604020202020204" pitchFamily="34" charset="0"/>
            </a:endParaRPr>
          </a:p>
          <a:p>
            <a:pPr>
              <a:buFont typeface="Wingdings" panose="05000000000000000000" pitchFamily="2" charset="2"/>
              <a:buChar char="§"/>
            </a:pPr>
            <a:r>
              <a:rPr lang="en-GB" sz="2400" dirty="0">
                <a:latin typeface="Arial" panose="020B0604020202020204" pitchFamily="34" charset="0"/>
                <a:cs typeface="Arial" panose="020B0604020202020204" pitchFamily="34" charset="0"/>
              </a:rPr>
              <a:t>Remove the £1 for 5 hours tariff which encourages long stay parking</a:t>
            </a:r>
          </a:p>
          <a:p>
            <a:pPr>
              <a:buFont typeface="Wingdings" panose="05000000000000000000" pitchFamily="2" charset="2"/>
              <a:buChar char="§"/>
            </a:pPr>
            <a:endParaRPr lang="en-GB" sz="1000" dirty="0">
              <a:latin typeface="Arial" panose="020B0604020202020204" pitchFamily="34" charset="0"/>
              <a:cs typeface="Arial" panose="020B0604020202020204" pitchFamily="34" charset="0"/>
            </a:endParaRPr>
          </a:p>
          <a:p>
            <a:pPr>
              <a:buFont typeface="Wingdings" panose="05000000000000000000" pitchFamily="2" charset="2"/>
              <a:buChar char="§"/>
            </a:pPr>
            <a:r>
              <a:rPr lang="en-GB" sz="2400" dirty="0">
                <a:latin typeface="Arial" panose="020B0604020202020204" pitchFamily="34" charset="0"/>
                <a:cs typeface="Arial" panose="020B0604020202020204" pitchFamily="34" charset="0"/>
              </a:rPr>
              <a:t>Introduce a new concessionary tariff of 50p for the first 2 hours and then £1 per hour thereafter (or 50p per hour thereafter in some specified car parks)</a:t>
            </a:r>
          </a:p>
          <a:p>
            <a:endParaRPr lang="en-GB" sz="1800" dirty="0"/>
          </a:p>
          <a:p>
            <a:endParaRPr lang="en-GB" dirty="0"/>
          </a:p>
        </p:txBody>
      </p:sp>
    </p:spTree>
    <p:extLst>
      <p:ext uri="{BB962C8B-B14F-4D97-AF65-F5344CB8AC3E}">
        <p14:creationId xmlns:p14="http://schemas.microsoft.com/office/powerpoint/2010/main" val="13497640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A3B277-0A46-4BBD-9D49-0CBCF434080E}"/>
              </a:ext>
            </a:extLst>
          </p:cNvPr>
          <p:cNvSpPr>
            <a:spLocks noGrp="1"/>
          </p:cNvSpPr>
          <p:nvPr>
            <p:ph type="title"/>
          </p:nvPr>
        </p:nvSpPr>
        <p:spPr>
          <a:xfrm>
            <a:off x="277284" y="966787"/>
            <a:ext cx="8596668" cy="1320800"/>
          </a:xfrm>
        </p:spPr>
        <p:txBody>
          <a:bodyPr/>
          <a:lstStyle/>
          <a:p>
            <a:r>
              <a:rPr lang="en-GB" b="1" dirty="0">
                <a:latin typeface="Arial" panose="020B0604020202020204" pitchFamily="34" charset="0"/>
                <a:cs typeface="Arial" panose="020B0604020202020204" pitchFamily="34" charset="0"/>
              </a:rPr>
              <a:t>Improving Parking Facilities Actions</a:t>
            </a:r>
          </a:p>
        </p:txBody>
      </p:sp>
      <p:sp>
        <p:nvSpPr>
          <p:cNvPr id="3" name="Content Placeholder 2">
            <a:extLst>
              <a:ext uri="{FF2B5EF4-FFF2-40B4-BE49-F238E27FC236}">
                <a16:creationId xmlns:a16="http://schemas.microsoft.com/office/drawing/2014/main" xmlns="" id="{447D4462-08FE-4E40-BA1D-3A0310B11CFB}"/>
              </a:ext>
            </a:extLst>
          </p:cNvPr>
          <p:cNvSpPr>
            <a:spLocks noGrp="1"/>
          </p:cNvSpPr>
          <p:nvPr>
            <p:ph idx="1"/>
          </p:nvPr>
        </p:nvSpPr>
        <p:spPr>
          <a:xfrm>
            <a:off x="677334" y="1903347"/>
            <a:ext cx="8596668" cy="4252319"/>
          </a:xfrm>
        </p:spPr>
        <p:txBody>
          <a:bodyPr>
            <a:normAutofit/>
          </a:bodyPr>
          <a:lstStyle/>
          <a:p>
            <a:pPr>
              <a:buFont typeface="Wingdings" panose="05000000000000000000" pitchFamily="2" charset="2"/>
              <a:buChar char="§"/>
            </a:pPr>
            <a:r>
              <a:rPr lang="en-GB" sz="2400" dirty="0">
                <a:latin typeface="Arial" panose="020B0604020202020204" pitchFamily="34" charset="0"/>
                <a:cs typeface="Arial" panose="020B0604020202020204" pitchFamily="34" charset="0"/>
              </a:rPr>
              <a:t>Provide improved signage, disabled facilities, lighting etc. within all of the car parks</a:t>
            </a:r>
          </a:p>
          <a:p>
            <a:pPr>
              <a:buFont typeface="Wingdings" panose="05000000000000000000" pitchFamily="2" charset="2"/>
              <a:buChar char="§"/>
            </a:pPr>
            <a:endParaRPr lang="en-GB" sz="1100" dirty="0">
              <a:latin typeface="Arial" panose="020B0604020202020204" pitchFamily="34" charset="0"/>
              <a:cs typeface="Arial" panose="020B0604020202020204" pitchFamily="34" charset="0"/>
            </a:endParaRPr>
          </a:p>
          <a:p>
            <a:pPr>
              <a:buFont typeface="Wingdings" panose="05000000000000000000" pitchFamily="2" charset="2"/>
              <a:buChar char="§"/>
            </a:pPr>
            <a:r>
              <a:rPr lang="en-GB" sz="2400" dirty="0">
                <a:latin typeface="Arial" panose="020B0604020202020204" pitchFamily="34" charset="0"/>
                <a:cs typeface="Arial" panose="020B0604020202020204" pitchFamily="34" charset="0"/>
              </a:rPr>
              <a:t>Use technology to improve  payment methods, information and the ability to find a parking space.</a:t>
            </a:r>
          </a:p>
          <a:p>
            <a:pPr marL="0" indent="0">
              <a:buNone/>
            </a:pPr>
            <a:endParaRPr lang="en-GB" sz="1100" dirty="0">
              <a:latin typeface="Arial" panose="020B0604020202020204" pitchFamily="34" charset="0"/>
              <a:cs typeface="Arial" panose="020B0604020202020204" pitchFamily="34" charset="0"/>
            </a:endParaRPr>
          </a:p>
          <a:p>
            <a:pPr>
              <a:buFont typeface="Wingdings" panose="05000000000000000000" pitchFamily="2" charset="2"/>
              <a:buChar char="§"/>
            </a:pPr>
            <a:r>
              <a:rPr lang="en-GB" sz="2400" dirty="0">
                <a:latin typeface="Arial" panose="020B0604020202020204" pitchFamily="34" charset="0"/>
                <a:cs typeface="Arial" panose="020B0604020202020204" pitchFamily="34" charset="0"/>
              </a:rPr>
              <a:t>Provide EV charging points, coach facilities, cycle  and motorcycle parking </a:t>
            </a:r>
          </a:p>
          <a:p>
            <a:pPr>
              <a:buFont typeface="Wingdings" panose="05000000000000000000" pitchFamily="2" charset="2"/>
              <a:buChar char="§"/>
            </a:pPr>
            <a:endParaRPr lang="en-GB" sz="1000" dirty="0">
              <a:latin typeface="Arial" panose="020B0604020202020204" pitchFamily="34" charset="0"/>
              <a:cs typeface="Arial" panose="020B0604020202020204" pitchFamily="34" charset="0"/>
            </a:endParaRPr>
          </a:p>
          <a:p>
            <a:pPr>
              <a:buFont typeface="Wingdings" panose="05000000000000000000" pitchFamily="2" charset="2"/>
              <a:buChar char="§"/>
            </a:pPr>
            <a:r>
              <a:rPr lang="en-GB" sz="2400" dirty="0">
                <a:latin typeface="Arial" panose="020B0604020202020204" pitchFamily="34" charset="0"/>
                <a:cs typeface="Arial" panose="020B0604020202020204" pitchFamily="34" charset="0"/>
              </a:rPr>
              <a:t>Motorhome provision</a:t>
            </a:r>
          </a:p>
          <a:p>
            <a:endParaRPr lang="en-GB" dirty="0"/>
          </a:p>
          <a:p>
            <a:endParaRPr lang="en-GB" dirty="0"/>
          </a:p>
        </p:txBody>
      </p:sp>
    </p:spTree>
    <p:extLst>
      <p:ext uri="{BB962C8B-B14F-4D97-AF65-F5344CB8AC3E}">
        <p14:creationId xmlns:p14="http://schemas.microsoft.com/office/powerpoint/2010/main" val="2552285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9E0EE94-F7EB-4881-9DA0-01DF2A0F4159}"/>
              </a:ext>
            </a:extLst>
          </p:cNvPr>
          <p:cNvSpPr>
            <a:spLocks noGrp="1"/>
          </p:cNvSpPr>
          <p:nvPr>
            <p:ph type="title"/>
          </p:nvPr>
        </p:nvSpPr>
        <p:spPr>
          <a:xfrm>
            <a:off x="248709" y="839789"/>
            <a:ext cx="8596668" cy="1320800"/>
          </a:xfrm>
        </p:spPr>
        <p:txBody>
          <a:bodyPr/>
          <a:lstStyle/>
          <a:p>
            <a:r>
              <a:rPr lang="en-GB" b="1" dirty="0">
                <a:latin typeface="Arial" panose="020B0604020202020204" pitchFamily="34" charset="0"/>
                <a:cs typeface="Arial" panose="020B0604020202020204" pitchFamily="34" charset="0"/>
              </a:rPr>
              <a:t>Supporting local businesses actions</a:t>
            </a:r>
          </a:p>
        </p:txBody>
      </p:sp>
      <p:sp>
        <p:nvSpPr>
          <p:cNvPr id="3" name="Content Placeholder 2">
            <a:extLst>
              <a:ext uri="{FF2B5EF4-FFF2-40B4-BE49-F238E27FC236}">
                <a16:creationId xmlns:a16="http://schemas.microsoft.com/office/drawing/2014/main" xmlns="" id="{28F5386E-29E6-4CE7-A620-18507B29E35F}"/>
              </a:ext>
            </a:extLst>
          </p:cNvPr>
          <p:cNvSpPr>
            <a:spLocks noGrp="1"/>
          </p:cNvSpPr>
          <p:nvPr>
            <p:ph idx="1"/>
          </p:nvPr>
        </p:nvSpPr>
        <p:spPr>
          <a:xfrm>
            <a:off x="448735" y="1671983"/>
            <a:ext cx="8596668" cy="4346228"/>
          </a:xfrm>
        </p:spPr>
        <p:txBody>
          <a:bodyPr>
            <a:normAutofit fontScale="92500" lnSpcReduction="10000"/>
          </a:bodyPr>
          <a:lstStyle/>
          <a:p>
            <a:r>
              <a:rPr lang="en-GB" sz="2400" dirty="0">
                <a:latin typeface="Arial" panose="020B0604020202020204" pitchFamily="34" charset="0"/>
                <a:cs typeface="Arial" panose="020B0604020202020204" pitchFamily="34" charset="0"/>
              </a:rPr>
              <a:t>Work with businesses to operate a parking charge refund scheme</a:t>
            </a:r>
          </a:p>
          <a:p>
            <a:pPr marL="0" indent="0">
              <a:buNone/>
            </a:pPr>
            <a:endParaRPr lang="en-GB" sz="12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Promote free weekend parking after 5pm </a:t>
            </a:r>
          </a:p>
          <a:p>
            <a:pPr marL="0" indent="0">
              <a:buNone/>
            </a:pPr>
            <a:endParaRPr lang="en-GB" sz="12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Seek to utilise privately owned car parks mainly for the use of those working in the towns and villages</a:t>
            </a:r>
          </a:p>
          <a:p>
            <a:endParaRPr lang="en-GB" sz="12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Work with Translink and DFI to encourage sustainable transport</a:t>
            </a:r>
          </a:p>
          <a:p>
            <a:endParaRPr lang="en-GB" sz="105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Work collaboratively to develop solutions for park and ride and on street parking issues</a:t>
            </a:r>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3823411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3848B3C-3BBC-4F50-BAD9-4F3017C898BF}"/>
              </a:ext>
            </a:extLst>
          </p:cNvPr>
          <p:cNvSpPr>
            <a:spLocks noGrp="1"/>
          </p:cNvSpPr>
          <p:nvPr>
            <p:ph type="title"/>
          </p:nvPr>
        </p:nvSpPr>
        <p:spPr>
          <a:xfrm>
            <a:off x="363009" y="702365"/>
            <a:ext cx="8596668" cy="901148"/>
          </a:xfrm>
        </p:spPr>
        <p:txBody>
          <a:bodyPr/>
          <a:lstStyle/>
          <a:p>
            <a:r>
              <a:rPr lang="en-GB" b="1" dirty="0">
                <a:latin typeface="Arial" panose="020B0604020202020204" pitchFamily="34" charset="0"/>
                <a:cs typeface="Arial" panose="020B0604020202020204" pitchFamily="34" charset="0"/>
              </a:rPr>
              <a:t>Specific Proposals for Bangor</a:t>
            </a:r>
          </a:p>
        </p:txBody>
      </p:sp>
      <p:sp>
        <p:nvSpPr>
          <p:cNvPr id="3" name="Content Placeholder 2">
            <a:extLst>
              <a:ext uri="{FF2B5EF4-FFF2-40B4-BE49-F238E27FC236}">
                <a16:creationId xmlns:a16="http://schemas.microsoft.com/office/drawing/2014/main" xmlns="" id="{48DD5D8D-044C-43CE-86DC-DDBE538DB403}"/>
              </a:ext>
            </a:extLst>
          </p:cNvPr>
          <p:cNvSpPr>
            <a:spLocks noGrp="1"/>
          </p:cNvSpPr>
          <p:nvPr>
            <p:ph idx="1"/>
          </p:nvPr>
        </p:nvSpPr>
        <p:spPr>
          <a:xfrm>
            <a:off x="677334" y="1603513"/>
            <a:ext cx="9109604" cy="4982817"/>
          </a:xfrm>
        </p:spPr>
        <p:txBody>
          <a:bodyPr>
            <a:normAutofit fontScale="92500" lnSpcReduction="10000"/>
          </a:bodyPr>
          <a:lstStyle/>
          <a:p>
            <a:r>
              <a:rPr lang="en-GB" sz="2400" dirty="0">
                <a:latin typeface="Arial" panose="020B0604020202020204" pitchFamily="34" charset="0"/>
                <a:cs typeface="Arial" panose="020B0604020202020204" pitchFamily="34" charset="0"/>
              </a:rPr>
              <a:t>Introduce the new parking tariff scheme</a:t>
            </a:r>
          </a:p>
          <a:p>
            <a:pPr marL="0" indent="0">
              <a:buNone/>
            </a:pPr>
            <a:endParaRPr lang="en-GB" sz="11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Introduce parking charges at the Eisenhower Pier Car Park and Newtownards Road</a:t>
            </a:r>
          </a:p>
          <a:p>
            <a:endParaRPr lang="en-GB" sz="11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Seek additional car parking due to the redevelopment of Queens Parade</a:t>
            </a:r>
          </a:p>
          <a:p>
            <a:endParaRPr lang="en-GB" sz="11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Invest in upgrading the existing car parks</a:t>
            </a:r>
          </a:p>
          <a:p>
            <a:endParaRPr lang="en-GB" sz="11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Work with Translink and DFI to address the growing need for Park and Ride </a:t>
            </a:r>
          </a:p>
          <a:p>
            <a:endParaRPr lang="en-GB" sz="11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Introduce additional EV charging points</a:t>
            </a:r>
          </a:p>
          <a:p>
            <a:endParaRPr lang="en-GB" dirty="0"/>
          </a:p>
          <a:p>
            <a:endParaRPr lang="en-GB" dirty="0"/>
          </a:p>
        </p:txBody>
      </p:sp>
    </p:spTree>
    <p:extLst>
      <p:ext uri="{BB962C8B-B14F-4D97-AF65-F5344CB8AC3E}">
        <p14:creationId xmlns:p14="http://schemas.microsoft.com/office/powerpoint/2010/main" val="3674789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D5B58E-FCB4-464D-B845-282512AD0CE4}"/>
              </a:ext>
            </a:extLst>
          </p:cNvPr>
          <p:cNvSpPr>
            <a:spLocks noGrp="1"/>
          </p:cNvSpPr>
          <p:nvPr>
            <p:ph type="title"/>
          </p:nvPr>
        </p:nvSpPr>
        <p:spPr>
          <a:xfrm>
            <a:off x="363009" y="709613"/>
            <a:ext cx="8596668" cy="1320800"/>
          </a:xfrm>
        </p:spPr>
        <p:txBody>
          <a:bodyPr/>
          <a:lstStyle/>
          <a:p>
            <a:r>
              <a:rPr lang="en-GB" b="1" dirty="0">
                <a:latin typeface="Arial" panose="020B0604020202020204" pitchFamily="34" charset="0"/>
                <a:cs typeface="Arial" panose="020B0604020202020204" pitchFamily="34" charset="0"/>
              </a:rPr>
              <a:t>Newtownards</a:t>
            </a:r>
          </a:p>
        </p:txBody>
      </p:sp>
      <p:sp>
        <p:nvSpPr>
          <p:cNvPr id="3" name="Content Placeholder 2">
            <a:extLst>
              <a:ext uri="{FF2B5EF4-FFF2-40B4-BE49-F238E27FC236}">
                <a16:creationId xmlns:a16="http://schemas.microsoft.com/office/drawing/2014/main" xmlns="" id="{2DA218EE-96DA-4D62-92B8-9868EEC8ADAF}"/>
              </a:ext>
            </a:extLst>
          </p:cNvPr>
          <p:cNvSpPr>
            <a:spLocks noGrp="1"/>
          </p:cNvSpPr>
          <p:nvPr>
            <p:ph idx="1"/>
          </p:nvPr>
        </p:nvSpPr>
        <p:spPr>
          <a:xfrm>
            <a:off x="605897" y="1530004"/>
            <a:ext cx="8596668" cy="4876800"/>
          </a:xfrm>
        </p:spPr>
        <p:txBody>
          <a:bodyPr>
            <a:normAutofit fontScale="92500" lnSpcReduction="10000"/>
          </a:bodyPr>
          <a:lstStyle/>
          <a:p>
            <a:r>
              <a:rPr lang="en-GB" sz="2400" dirty="0">
                <a:latin typeface="Arial" panose="020B0604020202020204" pitchFamily="34" charset="0"/>
                <a:cs typeface="Arial" panose="020B0604020202020204" pitchFamily="34" charset="0"/>
              </a:rPr>
              <a:t>Introduce the new tariff scheme</a:t>
            </a:r>
          </a:p>
          <a:p>
            <a:pPr marL="0" indent="0">
              <a:buNone/>
            </a:pPr>
            <a:endParaRPr lang="en-GB" sz="11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Start a programme to upgrade the car parks including signage and directional signage</a:t>
            </a:r>
          </a:p>
          <a:p>
            <a:endParaRPr lang="en-GB" sz="11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Work with the local businesses to find solutions for company/ workers parking</a:t>
            </a:r>
          </a:p>
          <a:p>
            <a:endParaRPr lang="en-GB" sz="11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Work with DFI and Translink to develop Park and Ride services</a:t>
            </a:r>
          </a:p>
          <a:p>
            <a:endParaRPr lang="en-GB" sz="11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Provision of EV charging points</a:t>
            </a:r>
          </a:p>
          <a:p>
            <a:endParaRPr lang="en-GB" sz="11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Work with businesses to develop schemes to encourage shoppers into the town</a:t>
            </a:r>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2992360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418BAE6-613B-4EA1-B86D-D9A53ACEFD97}"/>
              </a:ext>
            </a:extLst>
          </p:cNvPr>
          <p:cNvSpPr>
            <a:spLocks noGrp="1"/>
          </p:cNvSpPr>
          <p:nvPr>
            <p:ph type="title"/>
          </p:nvPr>
        </p:nvSpPr>
        <p:spPr>
          <a:xfrm>
            <a:off x="277284" y="752475"/>
            <a:ext cx="8596668" cy="1320800"/>
          </a:xfrm>
        </p:spPr>
        <p:txBody>
          <a:bodyPr/>
          <a:lstStyle/>
          <a:p>
            <a:r>
              <a:rPr lang="en-GB" b="1" dirty="0">
                <a:latin typeface="Arial" panose="020B0604020202020204" pitchFamily="34" charset="0"/>
                <a:cs typeface="Arial" panose="020B0604020202020204" pitchFamily="34" charset="0"/>
              </a:rPr>
              <a:t>Holywood</a:t>
            </a:r>
          </a:p>
        </p:txBody>
      </p:sp>
      <p:sp>
        <p:nvSpPr>
          <p:cNvPr id="3" name="Content Placeholder 2">
            <a:extLst>
              <a:ext uri="{FF2B5EF4-FFF2-40B4-BE49-F238E27FC236}">
                <a16:creationId xmlns:a16="http://schemas.microsoft.com/office/drawing/2014/main" xmlns="" id="{26BEB905-A5B3-4902-9CB1-ADBCFF373A4B}"/>
              </a:ext>
            </a:extLst>
          </p:cNvPr>
          <p:cNvSpPr>
            <a:spLocks noGrp="1"/>
          </p:cNvSpPr>
          <p:nvPr>
            <p:ph idx="1"/>
          </p:nvPr>
        </p:nvSpPr>
        <p:spPr>
          <a:xfrm>
            <a:off x="677334" y="1709531"/>
            <a:ext cx="9152466" cy="4651512"/>
          </a:xfrm>
        </p:spPr>
        <p:txBody>
          <a:bodyPr>
            <a:normAutofit fontScale="85000" lnSpcReduction="20000"/>
          </a:bodyPr>
          <a:lstStyle/>
          <a:p>
            <a:pPr>
              <a:buFont typeface="Wingdings" panose="05000000000000000000" pitchFamily="2" charset="2"/>
              <a:buChar char="§"/>
            </a:pPr>
            <a:r>
              <a:rPr lang="en-GB" sz="2400" dirty="0">
                <a:latin typeface="Arial" panose="020B0604020202020204" pitchFamily="34" charset="0"/>
                <a:cs typeface="Arial" panose="020B0604020202020204" pitchFamily="34" charset="0"/>
              </a:rPr>
              <a:t>Introduce new tariffs </a:t>
            </a:r>
          </a:p>
          <a:p>
            <a:pPr>
              <a:buFont typeface="Wingdings" panose="05000000000000000000" pitchFamily="2" charset="2"/>
              <a:buChar char="§"/>
            </a:pPr>
            <a:endParaRPr lang="en-GB" sz="1400" dirty="0">
              <a:latin typeface="Arial" panose="020B0604020202020204" pitchFamily="34" charset="0"/>
              <a:cs typeface="Arial" panose="020B0604020202020204" pitchFamily="34" charset="0"/>
            </a:endParaRPr>
          </a:p>
          <a:p>
            <a:pPr>
              <a:buFont typeface="Wingdings" panose="05000000000000000000" pitchFamily="2" charset="2"/>
              <a:buChar char="§"/>
            </a:pPr>
            <a:r>
              <a:rPr lang="en-GB" sz="2400" dirty="0">
                <a:latin typeface="Arial" panose="020B0604020202020204" pitchFamily="34" charset="0"/>
                <a:cs typeface="Arial" panose="020B0604020202020204" pitchFamily="34" charset="0"/>
              </a:rPr>
              <a:t>Introduce charges at Spafield</a:t>
            </a:r>
          </a:p>
          <a:p>
            <a:pPr>
              <a:buFont typeface="Wingdings" panose="05000000000000000000" pitchFamily="2" charset="2"/>
              <a:buChar char="§"/>
            </a:pPr>
            <a:endParaRPr lang="en-GB" sz="1400" dirty="0">
              <a:latin typeface="Arial" panose="020B0604020202020204" pitchFamily="34" charset="0"/>
              <a:cs typeface="Arial" panose="020B0604020202020204" pitchFamily="34" charset="0"/>
            </a:endParaRPr>
          </a:p>
          <a:p>
            <a:pPr>
              <a:buFont typeface="Wingdings" panose="05000000000000000000" pitchFamily="2" charset="2"/>
              <a:buChar char="§"/>
            </a:pPr>
            <a:r>
              <a:rPr lang="en-GB" sz="2400" dirty="0">
                <a:latin typeface="Arial" panose="020B0604020202020204" pitchFamily="34" charset="0"/>
                <a:cs typeface="Arial" panose="020B0604020202020204" pitchFamily="34" charset="0"/>
              </a:rPr>
              <a:t>Upgrade the existing car parks and signage</a:t>
            </a:r>
          </a:p>
          <a:p>
            <a:pPr>
              <a:buFont typeface="Wingdings" panose="05000000000000000000" pitchFamily="2" charset="2"/>
              <a:buChar char="§"/>
            </a:pPr>
            <a:endParaRPr lang="en-GB" sz="1400" dirty="0">
              <a:latin typeface="Arial" panose="020B0604020202020204" pitchFamily="34" charset="0"/>
              <a:cs typeface="Arial" panose="020B0604020202020204" pitchFamily="34" charset="0"/>
            </a:endParaRPr>
          </a:p>
          <a:p>
            <a:pPr>
              <a:buFont typeface="Wingdings" panose="05000000000000000000" pitchFamily="2" charset="2"/>
              <a:buChar char="§"/>
            </a:pPr>
            <a:r>
              <a:rPr lang="en-GB" sz="2400" dirty="0">
                <a:latin typeface="Arial" panose="020B0604020202020204" pitchFamily="34" charset="0"/>
                <a:cs typeface="Arial" panose="020B0604020202020204" pitchFamily="34" charset="0"/>
              </a:rPr>
              <a:t>Work with DFI and PSNI to deal with parking displacement if charging is introduced at Spafield</a:t>
            </a:r>
          </a:p>
          <a:p>
            <a:pPr>
              <a:buFont typeface="Wingdings" panose="05000000000000000000" pitchFamily="2" charset="2"/>
              <a:buChar char="§"/>
            </a:pPr>
            <a:endParaRPr lang="en-GB" sz="1400" dirty="0">
              <a:latin typeface="Arial" panose="020B0604020202020204" pitchFamily="34" charset="0"/>
              <a:cs typeface="Arial" panose="020B0604020202020204" pitchFamily="34" charset="0"/>
            </a:endParaRPr>
          </a:p>
          <a:p>
            <a:pPr>
              <a:buFont typeface="Wingdings" panose="05000000000000000000" pitchFamily="2" charset="2"/>
              <a:buChar char="§"/>
            </a:pPr>
            <a:r>
              <a:rPr lang="en-GB" sz="2400" dirty="0">
                <a:latin typeface="Arial" panose="020B0604020202020204" pitchFamily="34" charset="0"/>
                <a:cs typeface="Arial" panose="020B0604020202020204" pitchFamily="34" charset="0"/>
              </a:rPr>
              <a:t>Seek a solution for the need for company/ staff parking</a:t>
            </a:r>
          </a:p>
          <a:p>
            <a:pPr>
              <a:buFont typeface="Wingdings" panose="05000000000000000000" pitchFamily="2" charset="2"/>
              <a:buChar char="§"/>
            </a:pPr>
            <a:endParaRPr lang="en-GB" sz="1400" dirty="0">
              <a:latin typeface="Arial" panose="020B0604020202020204" pitchFamily="34" charset="0"/>
              <a:cs typeface="Arial" panose="020B0604020202020204" pitchFamily="34" charset="0"/>
            </a:endParaRPr>
          </a:p>
          <a:p>
            <a:pPr>
              <a:buFont typeface="Wingdings" panose="05000000000000000000" pitchFamily="2" charset="2"/>
              <a:buChar char="§"/>
            </a:pPr>
            <a:r>
              <a:rPr lang="en-GB" sz="2400" dirty="0">
                <a:latin typeface="Arial" panose="020B0604020202020204" pitchFamily="34" charset="0"/>
                <a:cs typeface="Arial" panose="020B0604020202020204" pitchFamily="34" charset="0"/>
              </a:rPr>
              <a:t>Work with DFI and Translink to find solutions for the need for Park and Ride</a:t>
            </a:r>
          </a:p>
          <a:p>
            <a:pPr>
              <a:buFont typeface="Wingdings" panose="05000000000000000000" pitchFamily="2" charset="2"/>
              <a:buChar char="§"/>
            </a:pPr>
            <a:endParaRPr lang="en-GB" sz="1400" dirty="0">
              <a:latin typeface="Arial" panose="020B0604020202020204" pitchFamily="34" charset="0"/>
              <a:cs typeface="Arial" panose="020B0604020202020204" pitchFamily="34" charset="0"/>
            </a:endParaRPr>
          </a:p>
          <a:p>
            <a:pPr>
              <a:buFont typeface="Wingdings" panose="05000000000000000000" pitchFamily="2" charset="2"/>
              <a:buChar char="§"/>
            </a:pPr>
            <a:r>
              <a:rPr lang="en-GB" sz="2400" dirty="0">
                <a:latin typeface="Arial" panose="020B0604020202020204" pitchFamily="34" charset="0"/>
                <a:cs typeface="Arial" panose="020B0604020202020204" pitchFamily="34" charset="0"/>
              </a:rPr>
              <a:t>Introduce EV charging facilities </a:t>
            </a:r>
          </a:p>
          <a:p>
            <a:endParaRPr lang="en-GB" dirty="0"/>
          </a:p>
        </p:txBody>
      </p:sp>
    </p:spTree>
    <p:extLst>
      <p:ext uri="{BB962C8B-B14F-4D97-AF65-F5344CB8AC3E}">
        <p14:creationId xmlns:p14="http://schemas.microsoft.com/office/powerpoint/2010/main" val="2453973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940428-B223-4B83-AF49-74D1EF7E8B0E}"/>
              </a:ext>
            </a:extLst>
          </p:cNvPr>
          <p:cNvSpPr>
            <a:spLocks noGrp="1"/>
          </p:cNvSpPr>
          <p:nvPr>
            <p:ph type="title"/>
          </p:nvPr>
        </p:nvSpPr>
        <p:spPr>
          <a:xfrm>
            <a:off x="377297" y="816637"/>
            <a:ext cx="8596668" cy="1320800"/>
          </a:xfrm>
        </p:spPr>
        <p:txBody>
          <a:bodyPr/>
          <a:lstStyle/>
          <a:p>
            <a:r>
              <a:rPr lang="en-GB" b="1" dirty="0">
                <a:latin typeface="Arial" panose="020B0604020202020204" pitchFamily="34" charset="0"/>
                <a:cs typeface="Arial" panose="020B0604020202020204" pitchFamily="34" charset="0"/>
              </a:rPr>
              <a:t>Comber </a:t>
            </a:r>
          </a:p>
        </p:txBody>
      </p:sp>
      <p:sp>
        <p:nvSpPr>
          <p:cNvPr id="3" name="Content Placeholder 2">
            <a:extLst>
              <a:ext uri="{FF2B5EF4-FFF2-40B4-BE49-F238E27FC236}">
                <a16:creationId xmlns:a16="http://schemas.microsoft.com/office/drawing/2014/main" xmlns="" id="{F2EEE914-1A43-41FE-B03C-8A4C17C166A2}"/>
              </a:ext>
            </a:extLst>
          </p:cNvPr>
          <p:cNvSpPr>
            <a:spLocks noGrp="1"/>
          </p:cNvSpPr>
          <p:nvPr>
            <p:ph idx="1"/>
          </p:nvPr>
        </p:nvSpPr>
        <p:spPr>
          <a:xfrm>
            <a:off x="677334" y="1696279"/>
            <a:ext cx="8596668" cy="4345084"/>
          </a:xfrm>
        </p:spPr>
        <p:txBody>
          <a:bodyPr/>
          <a:lstStyle/>
          <a:p>
            <a:pPr>
              <a:buFont typeface="Wingdings" panose="05000000000000000000" pitchFamily="2" charset="2"/>
              <a:buChar char="§"/>
            </a:pPr>
            <a:r>
              <a:rPr lang="en-GB" sz="2400" dirty="0">
                <a:latin typeface="Arial" panose="020B0604020202020204" pitchFamily="34" charset="0"/>
                <a:cs typeface="Arial" panose="020B0604020202020204" pitchFamily="34" charset="0"/>
              </a:rPr>
              <a:t>Start a development programme for the existing car parks </a:t>
            </a:r>
          </a:p>
          <a:p>
            <a:pPr>
              <a:buFont typeface="Wingdings" panose="05000000000000000000" pitchFamily="2" charset="2"/>
              <a:buChar char="§"/>
            </a:pPr>
            <a:endParaRPr lang="en-GB" sz="1000" dirty="0">
              <a:latin typeface="Arial" panose="020B0604020202020204" pitchFamily="34" charset="0"/>
              <a:cs typeface="Arial" panose="020B0604020202020204" pitchFamily="34" charset="0"/>
            </a:endParaRPr>
          </a:p>
          <a:p>
            <a:pPr>
              <a:buFont typeface="Wingdings" panose="05000000000000000000" pitchFamily="2" charset="2"/>
              <a:buChar char="§"/>
            </a:pPr>
            <a:r>
              <a:rPr lang="en-GB" sz="2400" dirty="0">
                <a:latin typeface="Arial" panose="020B0604020202020204" pitchFamily="34" charset="0"/>
                <a:cs typeface="Arial" panose="020B0604020202020204" pitchFamily="34" charset="0"/>
              </a:rPr>
              <a:t>Introduce charging at Killinchy Road, Bridge Street and Castle Street car parks</a:t>
            </a:r>
          </a:p>
          <a:p>
            <a:pPr>
              <a:buFont typeface="Wingdings" panose="05000000000000000000" pitchFamily="2" charset="2"/>
              <a:buChar char="§"/>
            </a:pPr>
            <a:endParaRPr lang="en-GB" sz="1000" dirty="0">
              <a:latin typeface="Arial" panose="020B0604020202020204" pitchFamily="34" charset="0"/>
              <a:cs typeface="Arial" panose="020B0604020202020204" pitchFamily="34" charset="0"/>
            </a:endParaRPr>
          </a:p>
          <a:p>
            <a:pPr>
              <a:buFont typeface="Wingdings" panose="05000000000000000000" pitchFamily="2" charset="2"/>
              <a:buChar char="§"/>
            </a:pPr>
            <a:r>
              <a:rPr lang="en-GB" sz="2400" dirty="0">
                <a:latin typeface="Arial" panose="020B0604020202020204" pitchFamily="34" charset="0"/>
                <a:cs typeface="Arial" panose="020B0604020202020204" pitchFamily="34" charset="0"/>
              </a:rPr>
              <a:t>Work with businesses to develop staff parking facilities</a:t>
            </a:r>
          </a:p>
          <a:p>
            <a:pPr>
              <a:buFont typeface="Wingdings" panose="05000000000000000000" pitchFamily="2" charset="2"/>
              <a:buChar char="§"/>
            </a:pPr>
            <a:endParaRPr lang="en-GB" sz="1000" dirty="0">
              <a:latin typeface="Arial" panose="020B0604020202020204" pitchFamily="34" charset="0"/>
              <a:cs typeface="Arial" panose="020B0604020202020204" pitchFamily="34" charset="0"/>
            </a:endParaRPr>
          </a:p>
          <a:p>
            <a:pPr>
              <a:buFont typeface="Wingdings" panose="05000000000000000000" pitchFamily="2" charset="2"/>
              <a:buChar char="§"/>
            </a:pPr>
            <a:r>
              <a:rPr lang="en-GB" sz="2400" dirty="0">
                <a:latin typeface="Arial" panose="020B0604020202020204" pitchFamily="34" charset="0"/>
                <a:cs typeface="Arial" panose="020B0604020202020204" pitchFamily="34" charset="0"/>
              </a:rPr>
              <a:t>Introduce EV charging points</a:t>
            </a:r>
          </a:p>
          <a:p>
            <a:endParaRPr lang="en-GB" dirty="0"/>
          </a:p>
        </p:txBody>
      </p:sp>
    </p:spTree>
    <p:extLst>
      <p:ext uri="{BB962C8B-B14F-4D97-AF65-F5344CB8AC3E}">
        <p14:creationId xmlns:p14="http://schemas.microsoft.com/office/powerpoint/2010/main" val="11797835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8F3EFB3-5B37-45BD-8BC3-3F7553117319}"/>
              </a:ext>
            </a:extLst>
          </p:cNvPr>
          <p:cNvSpPr>
            <a:spLocks noGrp="1"/>
          </p:cNvSpPr>
          <p:nvPr>
            <p:ph type="title"/>
          </p:nvPr>
        </p:nvSpPr>
        <p:spPr>
          <a:xfrm>
            <a:off x="320147" y="816638"/>
            <a:ext cx="8596668" cy="1320800"/>
          </a:xfrm>
        </p:spPr>
        <p:txBody>
          <a:bodyPr/>
          <a:lstStyle/>
          <a:p>
            <a:r>
              <a:rPr lang="en-GB" b="1" dirty="0">
                <a:latin typeface="Arial" panose="020B0604020202020204" pitchFamily="34" charset="0"/>
                <a:cs typeface="Arial" panose="020B0604020202020204" pitchFamily="34" charset="0"/>
              </a:rPr>
              <a:t>Donaghadee</a:t>
            </a:r>
          </a:p>
        </p:txBody>
      </p:sp>
      <p:sp>
        <p:nvSpPr>
          <p:cNvPr id="3" name="Content Placeholder 2">
            <a:extLst>
              <a:ext uri="{FF2B5EF4-FFF2-40B4-BE49-F238E27FC236}">
                <a16:creationId xmlns:a16="http://schemas.microsoft.com/office/drawing/2014/main" xmlns="" id="{EA5BFD75-60DA-4D2D-A262-C626A86560A7}"/>
              </a:ext>
            </a:extLst>
          </p:cNvPr>
          <p:cNvSpPr>
            <a:spLocks noGrp="1"/>
          </p:cNvSpPr>
          <p:nvPr>
            <p:ph idx="1"/>
          </p:nvPr>
        </p:nvSpPr>
        <p:spPr>
          <a:xfrm>
            <a:off x="605896" y="1717677"/>
            <a:ext cx="8596668" cy="3880773"/>
          </a:xfrm>
        </p:spPr>
        <p:txBody>
          <a:bodyPr/>
          <a:lstStyle/>
          <a:p>
            <a:pPr>
              <a:buFont typeface="Wingdings" panose="05000000000000000000" pitchFamily="2" charset="2"/>
              <a:buChar char="§"/>
            </a:pPr>
            <a:r>
              <a:rPr lang="en-GB" sz="2800" dirty="0"/>
              <a:t>Develop the car park beside the old Community Centre</a:t>
            </a:r>
          </a:p>
          <a:p>
            <a:pPr>
              <a:buFont typeface="Wingdings" panose="05000000000000000000" pitchFamily="2" charset="2"/>
              <a:buChar char="§"/>
            </a:pPr>
            <a:endParaRPr lang="en-GB" sz="1200" dirty="0"/>
          </a:p>
          <a:p>
            <a:pPr>
              <a:buFont typeface="Wingdings" panose="05000000000000000000" pitchFamily="2" charset="2"/>
              <a:buChar char="§"/>
            </a:pPr>
            <a:r>
              <a:rPr lang="en-GB" sz="2800" dirty="0"/>
              <a:t>Introduce charging in this car park</a:t>
            </a:r>
          </a:p>
          <a:p>
            <a:pPr>
              <a:buFont typeface="Wingdings" panose="05000000000000000000" pitchFamily="2" charset="2"/>
              <a:buChar char="§"/>
            </a:pPr>
            <a:endParaRPr lang="en-GB" sz="1200" dirty="0"/>
          </a:p>
          <a:p>
            <a:pPr>
              <a:buFont typeface="Wingdings" panose="05000000000000000000" pitchFamily="2" charset="2"/>
              <a:buChar char="§"/>
            </a:pPr>
            <a:r>
              <a:rPr lang="en-GB" sz="2800" dirty="0"/>
              <a:t>Identify other sites in the town to increase parking provision – potentially working with partners to secure additional parking</a:t>
            </a:r>
          </a:p>
          <a:p>
            <a:endParaRPr lang="en-GB" dirty="0"/>
          </a:p>
        </p:txBody>
      </p:sp>
    </p:spTree>
    <p:extLst>
      <p:ext uri="{BB962C8B-B14F-4D97-AF65-F5344CB8AC3E}">
        <p14:creationId xmlns:p14="http://schemas.microsoft.com/office/powerpoint/2010/main" val="34447552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429E73-D2F3-4850-B287-4A7306BE6552}"/>
              </a:ext>
            </a:extLst>
          </p:cNvPr>
          <p:cNvSpPr>
            <a:spLocks noGrp="1"/>
          </p:cNvSpPr>
          <p:nvPr>
            <p:ph type="title"/>
          </p:nvPr>
        </p:nvSpPr>
        <p:spPr>
          <a:xfrm>
            <a:off x="677334" y="609599"/>
            <a:ext cx="8596668" cy="3140765"/>
          </a:xfrm>
        </p:spPr>
        <p:txBody>
          <a:bodyPr>
            <a:normAutofit/>
          </a:bodyPr>
          <a:lstStyle/>
          <a:p>
            <a:r>
              <a:rPr lang="en-GB" sz="5400" dirty="0"/>
              <a:t>THANK YOU</a:t>
            </a:r>
            <a:br>
              <a:rPr lang="en-GB" sz="5400" dirty="0"/>
            </a:br>
            <a:endParaRPr lang="en-GB" sz="5400" dirty="0"/>
          </a:p>
        </p:txBody>
      </p:sp>
      <p:pic>
        <p:nvPicPr>
          <p:cNvPr id="1026" name="Picture 2" descr="Image result for car parking disasters">
            <a:extLst>
              <a:ext uri="{FF2B5EF4-FFF2-40B4-BE49-F238E27FC236}">
                <a16:creationId xmlns:a16="http://schemas.microsoft.com/office/drawing/2014/main" xmlns="" id="{1E8FA3E0-745F-478E-A37D-1F26C231B5D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86972" y="1843314"/>
            <a:ext cx="8157028" cy="44050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6168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19F02F1-2A4E-4806-92E9-8FA1D6BC525D}"/>
              </a:ext>
            </a:extLst>
          </p:cNvPr>
          <p:cNvSpPr>
            <a:spLocks noGrp="1"/>
          </p:cNvSpPr>
          <p:nvPr>
            <p:ph type="title"/>
          </p:nvPr>
        </p:nvSpPr>
        <p:spPr>
          <a:xfrm>
            <a:off x="838200" y="500062"/>
            <a:ext cx="10515600" cy="1325563"/>
          </a:xfrm>
        </p:spPr>
        <p:txBody>
          <a:bodyPr/>
          <a:lstStyle/>
          <a:p>
            <a:r>
              <a:rPr lang="en-GB" b="1" dirty="0"/>
              <a:t/>
            </a:r>
            <a:br>
              <a:rPr lang="en-GB" b="1" dirty="0"/>
            </a:br>
            <a:r>
              <a:rPr lang="en-GB" b="1" dirty="0">
                <a:latin typeface="Arial" panose="020B0604020202020204" pitchFamily="34" charset="0"/>
                <a:cs typeface="Arial" panose="020B0604020202020204" pitchFamily="34" charset="0"/>
              </a:rPr>
              <a:t>Introduction</a:t>
            </a:r>
            <a:endParaRPr lang="en-GB"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xmlns="" id="{C621F792-6D93-44F6-B0A8-B7D933BC4179}"/>
              </a:ext>
            </a:extLst>
          </p:cNvPr>
          <p:cNvSpPr>
            <a:spLocks noGrp="1"/>
          </p:cNvSpPr>
          <p:nvPr>
            <p:ph idx="1"/>
          </p:nvPr>
        </p:nvSpPr>
        <p:spPr/>
        <p:txBody>
          <a:bodyPr>
            <a:normAutofit fontScale="92500"/>
          </a:bodyPr>
          <a:lstStyle/>
          <a:p>
            <a:pPr>
              <a:buFont typeface="Wingdings" panose="05000000000000000000" pitchFamily="2" charset="2"/>
              <a:buChar char="§"/>
            </a:pPr>
            <a:r>
              <a:rPr lang="en-GB" sz="2400" dirty="0">
                <a:latin typeface="Arial" panose="020B0604020202020204" pitchFamily="34" charset="0"/>
                <a:cs typeface="Arial" panose="020B0604020202020204" pitchFamily="34" charset="0"/>
              </a:rPr>
              <a:t>The Council has launched it’s public consultation on the Draft Car Parking Strategy and it will run until the 17 December 2020.</a:t>
            </a:r>
          </a:p>
          <a:p>
            <a:pPr marL="0" indent="0">
              <a:buNone/>
            </a:pPr>
            <a:endParaRPr lang="en-GB" sz="1050" dirty="0">
              <a:latin typeface="Arial" panose="020B0604020202020204" pitchFamily="34" charset="0"/>
              <a:cs typeface="Arial" panose="020B0604020202020204" pitchFamily="34" charset="0"/>
            </a:endParaRPr>
          </a:p>
          <a:p>
            <a:pPr>
              <a:buFont typeface="Wingdings" panose="05000000000000000000" pitchFamily="2" charset="2"/>
              <a:buChar char="§"/>
            </a:pPr>
            <a:r>
              <a:rPr lang="en-GB" sz="2400" dirty="0">
                <a:latin typeface="Arial" panose="020B0604020202020204" pitchFamily="34" charset="0"/>
                <a:cs typeface="Arial" panose="020B0604020202020204" pitchFamily="34" charset="0"/>
              </a:rPr>
              <a:t>This presentation provides some of the key facts on which the Strategy Proposals are based and highlights the main recommendations of the Strategy</a:t>
            </a:r>
          </a:p>
          <a:p>
            <a:pPr>
              <a:buFont typeface="Wingdings" panose="05000000000000000000" pitchFamily="2" charset="2"/>
              <a:buChar char="§"/>
            </a:pPr>
            <a:endParaRPr lang="en-GB" sz="2400" dirty="0">
              <a:latin typeface="Arial" panose="020B0604020202020204" pitchFamily="34" charset="0"/>
              <a:cs typeface="Arial" panose="020B0604020202020204" pitchFamily="34" charset="0"/>
            </a:endParaRPr>
          </a:p>
          <a:p>
            <a:pPr>
              <a:buFont typeface="Wingdings" panose="05000000000000000000" pitchFamily="2" charset="2"/>
              <a:buChar char="§"/>
            </a:pPr>
            <a:r>
              <a:rPr lang="en-GB" sz="2400" dirty="0">
                <a:latin typeface="Arial" panose="020B0604020202020204" pitchFamily="34" charset="0"/>
                <a:cs typeface="Arial" panose="020B0604020202020204" pitchFamily="34" charset="0"/>
              </a:rPr>
              <a:t>Further information can be found in the </a:t>
            </a:r>
            <a:r>
              <a:rPr lang="en-GB" sz="2400" dirty="0">
                <a:latin typeface="Arial" panose="020B0604020202020204" pitchFamily="34" charset="0"/>
                <a:cs typeface="Arial" panose="020B0604020202020204" pitchFamily="34" charset="0"/>
              </a:rPr>
              <a:t>three Stage reports and the Strategy </a:t>
            </a:r>
            <a:r>
              <a:rPr lang="en-GB" sz="2400" dirty="0">
                <a:latin typeface="Arial" panose="020B0604020202020204" pitchFamily="34" charset="0"/>
                <a:cs typeface="Arial" panose="020B0604020202020204" pitchFamily="34" charset="0"/>
              </a:rPr>
              <a:t>document</a:t>
            </a:r>
            <a:r>
              <a:rPr lang="en-GB" sz="2400" dirty="0">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which can be read at </a:t>
            </a:r>
            <a:r>
              <a:rPr lang="en-GB" sz="2400" dirty="0">
                <a:latin typeface="Arial" panose="020B0604020202020204" pitchFamily="34" charset="0"/>
                <a:cs typeface="Arial" panose="020B0604020202020204" pitchFamily="34" charset="0"/>
                <a:hlinkClick r:id="rId3"/>
              </a:rPr>
              <a:t>www.ardsandnorthdown.gov.uk/CarParkingStrategy</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82150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F5534F2-CBBC-4277-A7AF-39A90A642949}"/>
              </a:ext>
            </a:extLst>
          </p:cNvPr>
          <p:cNvSpPr>
            <a:spLocks noGrp="1"/>
          </p:cNvSpPr>
          <p:nvPr>
            <p:ph type="title"/>
          </p:nvPr>
        </p:nvSpPr>
        <p:spPr>
          <a:xfrm>
            <a:off x="838200" y="971066"/>
            <a:ext cx="10515600" cy="867327"/>
          </a:xfrm>
        </p:spPr>
        <p:txBody>
          <a:bodyPr>
            <a:normAutofit fontScale="90000"/>
          </a:bodyPr>
          <a:lstStyle/>
          <a:p>
            <a:r>
              <a:rPr lang="en-GB" sz="4000" b="1" dirty="0">
                <a:latin typeface="Arial" panose="020B0604020202020204" pitchFamily="34" charset="0"/>
                <a:cs typeface="Arial" panose="020B0604020202020204" pitchFamily="34" charset="0"/>
              </a:rPr>
              <a:t>Strategy Objectives</a:t>
            </a:r>
            <a:r>
              <a:rPr lang="en-GB" b="1" dirty="0"/>
              <a:t/>
            </a:r>
            <a:br>
              <a:rPr lang="en-GB" b="1" dirty="0"/>
            </a:br>
            <a:endParaRPr lang="en-GB" dirty="0"/>
          </a:p>
        </p:txBody>
      </p:sp>
      <p:sp>
        <p:nvSpPr>
          <p:cNvPr id="3" name="Content Placeholder 2">
            <a:extLst>
              <a:ext uri="{FF2B5EF4-FFF2-40B4-BE49-F238E27FC236}">
                <a16:creationId xmlns:a16="http://schemas.microsoft.com/office/drawing/2014/main" xmlns="" id="{CC73A1F4-8AB8-4904-82B5-334D56ED656D}"/>
              </a:ext>
            </a:extLst>
          </p:cNvPr>
          <p:cNvSpPr>
            <a:spLocks noGrp="1"/>
          </p:cNvSpPr>
          <p:nvPr>
            <p:ph idx="1"/>
          </p:nvPr>
        </p:nvSpPr>
        <p:spPr>
          <a:xfrm>
            <a:off x="838200" y="1404730"/>
            <a:ext cx="8763000" cy="5088145"/>
          </a:xfrm>
        </p:spPr>
        <p:txBody>
          <a:bodyPr>
            <a:normAutofit/>
          </a:bodyPr>
          <a:lstStyle/>
          <a:p>
            <a:pPr lvl="0" fontAlgn="base"/>
            <a:endParaRPr lang="en-GB" dirty="0"/>
          </a:p>
          <a:p>
            <a:pPr lvl="0" fontAlgn="base"/>
            <a:endParaRPr lang="en-GB" dirty="0"/>
          </a:p>
          <a:p>
            <a:pPr>
              <a:buFont typeface="Wingdings" panose="05000000000000000000" pitchFamily="2" charset="2"/>
              <a:buChar char="§"/>
            </a:pPr>
            <a:r>
              <a:rPr lang="en-GB" sz="2800" dirty="0">
                <a:latin typeface="Arial" panose="020B0604020202020204" pitchFamily="34" charset="0"/>
                <a:cs typeface="Arial" panose="020B0604020202020204" pitchFamily="34" charset="0"/>
              </a:rPr>
              <a:t>To develop the parking estate in a way that best serves </a:t>
            </a:r>
            <a:r>
              <a:rPr lang="en-GB" sz="2800" b="1" dirty="0">
                <a:latin typeface="Arial" panose="020B0604020202020204" pitchFamily="34" charset="0"/>
                <a:cs typeface="Arial" panose="020B0604020202020204" pitchFamily="34" charset="0"/>
              </a:rPr>
              <a:t>sustainable development </a:t>
            </a:r>
            <a:r>
              <a:rPr lang="en-GB" sz="2800" dirty="0">
                <a:latin typeface="Arial" panose="020B0604020202020204" pitchFamily="34" charset="0"/>
                <a:cs typeface="Arial" panose="020B0604020202020204" pitchFamily="34" charset="0"/>
              </a:rPr>
              <a:t>and </a:t>
            </a:r>
            <a:r>
              <a:rPr lang="en-GB" sz="2800" b="1" dirty="0">
                <a:latin typeface="Arial" panose="020B0604020202020204" pitchFamily="34" charset="0"/>
                <a:cs typeface="Arial" panose="020B0604020202020204" pitchFamily="34" charset="0"/>
              </a:rPr>
              <a:t>prosperity</a:t>
            </a:r>
          </a:p>
          <a:p>
            <a:pPr fontAlgn="base">
              <a:buFont typeface="Wingdings" panose="05000000000000000000" pitchFamily="2" charset="2"/>
              <a:buChar char="§"/>
            </a:pPr>
            <a:r>
              <a:rPr lang="en-GB" sz="2800" dirty="0">
                <a:latin typeface="Arial" panose="020B0604020202020204" pitchFamily="34" charset="0"/>
                <a:cs typeface="Arial" panose="020B0604020202020204" pitchFamily="34" charset="0"/>
              </a:rPr>
              <a:t>To improve parking facilities to achieve a better user experience and access</a:t>
            </a:r>
          </a:p>
          <a:p>
            <a:pPr fontAlgn="base">
              <a:buFont typeface="Wingdings" panose="05000000000000000000" pitchFamily="2" charset="2"/>
              <a:buChar char="§"/>
            </a:pPr>
            <a:r>
              <a:rPr lang="en-GB" sz="2800" dirty="0">
                <a:latin typeface="Arial" panose="020B0604020202020204" pitchFamily="34" charset="0"/>
                <a:cs typeface="Arial" panose="020B0604020202020204" pitchFamily="34" charset="0"/>
              </a:rPr>
              <a:t>To support local business and enhance the attractiveness of town centres as a place to shop and do business</a:t>
            </a:r>
          </a:p>
          <a:p>
            <a:pPr fontAlgn="base">
              <a:buFont typeface="Wingdings" panose="05000000000000000000" pitchFamily="2" charset="2"/>
              <a:buChar char="§"/>
            </a:pPr>
            <a:r>
              <a:rPr lang="en-GB" sz="2800" dirty="0">
                <a:latin typeface="Arial" panose="020B0604020202020204" pitchFamily="34" charset="0"/>
                <a:cs typeface="Arial" panose="020B0604020202020204" pitchFamily="34" charset="0"/>
              </a:rPr>
              <a:t>Develop sustainable transport options</a:t>
            </a:r>
          </a:p>
          <a:p>
            <a:pPr fontAlgn="base">
              <a:buFont typeface="+mj-lt"/>
              <a:buAutoNum type="arabicPeriod"/>
            </a:pPr>
            <a:endParaRPr lang="en-GB" dirty="0"/>
          </a:p>
          <a:p>
            <a:pPr fontAlgn="base"/>
            <a:endParaRPr lang="en-GB" dirty="0"/>
          </a:p>
          <a:p>
            <a:endParaRPr lang="en-GB" dirty="0"/>
          </a:p>
        </p:txBody>
      </p:sp>
    </p:spTree>
    <p:extLst>
      <p:ext uri="{BB962C8B-B14F-4D97-AF65-F5344CB8AC3E}">
        <p14:creationId xmlns:p14="http://schemas.microsoft.com/office/powerpoint/2010/main" val="1903347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794A16D-0827-4744-96EA-144D6E24E178}"/>
              </a:ext>
            </a:extLst>
          </p:cNvPr>
          <p:cNvSpPr>
            <a:spLocks noGrp="1"/>
          </p:cNvSpPr>
          <p:nvPr>
            <p:ph type="title"/>
          </p:nvPr>
        </p:nvSpPr>
        <p:spPr>
          <a:xfrm>
            <a:off x="677334" y="996123"/>
            <a:ext cx="8596668" cy="1320800"/>
          </a:xfrm>
        </p:spPr>
        <p:txBody>
          <a:bodyPr/>
          <a:lstStyle/>
          <a:p>
            <a:r>
              <a:rPr lang="en-GB" b="1" dirty="0">
                <a:latin typeface="Arial" panose="020B0604020202020204" pitchFamily="34" charset="0"/>
                <a:cs typeface="Arial" panose="020B0604020202020204" pitchFamily="34" charset="0"/>
              </a:rPr>
              <a:t>Background</a:t>
            </a:r>
          </a:p>
        </p:txBody>
      </p:sp>
      <p:sp>
        <p:nvSpPr>
          <p:cNvPr id="3" name="Content Placeholder 2">
            <a:extLst>
              <a:ext uri="{FF2B5EF4-FFF2-40B4-BE49-F238E27FC236}">
                <a16:creationId xmlns:a16="http://schemas.microsoft.com/office/drawing/2014/main" xmlns="" id="{F4F909A8-F707-4D58-B69D-E7EE8947441D}"/>
              </a:ext>
            </a:extLst>
          </p:cNvPr>
          <p:cNvSpPr>
            <a:spLocks noGrp="1"/>
          </p:cNvSpPr>
          <p:nvPr>
            <p:ph idx="1"/>
          </p:nvPr>
        </p:nvSpPr>
        <p:spPr>
          <a:xfrm>
            <a:off x="677334" y="1956560"/>
            <a:ext cx="8596668" cy="4384840"/>
          </a:xfrm>
        </p:spPr>
        <p:txBody>
          <a:bodyPr>
            <a:normAutofit fontScale="92500" lnSpcReduction="20000"/>
          </a:bodyPr>
          <a:lstStyle/>
          <a:p>
            <a:pPr>
              <a:buFont typeface="Wingdings" panose="05000000000000000000" pitchFamily="2" charset="2"/>
              <a:buChar char="§"/>
            </a:pPr>
            <a:r>
              <a:rPr lang="en-GB" sz="2400" dirty="0">
                <a:latin typeface="Arial" panose="020B0604020202020204" pitchFamily="34" charset="0"/>
                <a:cs typeface="Arial" panose="020B0604020202020204" pitchFamily="34" charset="0"/>
              </a:rPr>
              <a:t>Off street car parking was transferred to the Council from the Department for Infrastructure (DFI) in 2015</a:t>
            </a:r>
          </a:p>
          <a:p>
            <a:pPr>
              <a:buFont typeface="Wingdings" panose="05000000000000000000" pitchFamily="2" charset="2"/>
              <a:buChar char="§"/>
            </a:pPr>
            <a:endParaRPr lang="en-GB" sz="1200" dirty="0">
              <a:latin typeface="Arial" panose="020B0604020202020204" pitchFamily="34" charset="0"/>
              <a:cs typeface="Arial" panose="020B0604020202020204" pitchFamily="34" charset="0"/>
            </a:endParaRPr>
          </a:p>
          <a:p>
            <a:pPr>
              <a:buFont typeface="Wingdings" panose="05000000000000000000" pitchFamily="2" charset="2"/>
              <a:buChar char="§"/>
            </a:pPr>
            <a:r>
              <a:rPr lang="en-GB" sz="2400" dirty="0">
                <a:latin typeface="Arial" panose="020B0604020202020204" pitchFamily="34" charset="0"/>
                <a:cs typeface="Arial" panose="020B0604020202020204" pitchFamily="34" charset="0"/>
              </a:rPr>
              <a:t>On street car parking has remained the responsibility of the DFI</a:t>
            </a:r>
          </a:p>
          <a:p>
            <a:pPr>
              <a:buFont typeface="Wingdings" panose="05000000000000000000" pitchFamily="2" charset="2"/>
              <a:buChar char="§"/>
            </a:pPr>
            <a:endParaRPr lang="en-GB" sz="1200" dirty="0">
              <a:latin typeface="Arial" panose="020B0604020202020204" pitchFamily="34" charset="0"/>
              <a:cs typeface="Arial" panose="020B0604020202020204" pitchFamily="34" charset="0"/>
            </a:endParaRPr>
          </a:p>
          <a:p>
            <a:pPr>
              <a:buFont typeface="Wingdings" panose="05000000000000000000" pitchFamily="2" charset="2"/>
              <a:buChar char="§"/>
            </a:pPr>
            <a:r>
              <a:rPr lang="en-GB" sz="2400" dirty="0">
                <a:latin typeface="Arial" panose="020B0604020202020204" pitchFamily="34" charset="0"/>
                <a:cs typeface="Arial" panose="020B0604020202020204" pitchFamily="34" charset="0"/>
              </a:rPr>
              <a:t>The Council commissioned AECOM to develop a Car Parking Strategy to address the overall requirements for car parking in the borough in terms of availability, accessibility and convenience. They also looked at the performance within the principle settlements as places to work, visit and invest. </a:t>
            </a:r>
          </a:p>
          <a:p>
            <a:pPr>
              <a:buFont typeface="Wingdings" panose="05000000000000000000" pitchFamily="2" charset="2"/>
              <a:buChar char="§"/>
            </a:pPr>
            <a:endParaRPr lang="en-GB" sz="1200" dirty="0">
              <a:latin typeface="Arial" panose="020B0604020202020204" pitchFamily="34" charset="0"/>
              <a:cs typeface="Arial" panose="020B0604020202020204" pitchFamily="34" charset="0"/>
            </a:endParaRPr>
          </a:p>
          <a:p>
            <a:pPr>
              <a:buFont typeface="Wingdings" panose="05000000000000000000" pitchFamily="2" charset="2"/>
              <a:buChar char="§"/>
            </a:pPr>
            <a:r>
              <a:rPr lang="en-GB" sz="2400" dirty="0">
                <a:latin typeface="Arial" panose="020B0604020202020204" pitchFamily="34" charset="0"/>
                <a:cs typeface="Arial" panose="020B0604020202020204" pitchFamily="34" charset="0"/>
              </a:rPr>
              <a:t>AECOM developed the Strategy through a four stage process – each stage providing the evidence to support the final Strategy. The stage reports are available at the following links.  </a:t>
            </a:r>
          </a:p>
          <a:p>
            <a:endParaRPr lang="en-GB" dirty="0"/>
          </a:p>
        </p:txBody>
      </p:sp>
    </p:spTree>
    <p:extLst>
      <p:ext uri="{BB962C8B-B14F-4D97-AF65-F5344CB8AC3E}">
        <p14:creationId xmlns:p14="http://schemas.microsoft.com/office/powerpoint/2010/main" val="28681715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E67F79-D136-4DDC-9C1F-01FB74C5B9C5}"/>
              </a:ext>
            </a:extLst>
          </p:cNvPr>
          <p:cNvSpPr>
            <a:spLocks noGrp="1"/>
          </p:cNvSpPr>
          <p:nvPr>
            <p:ph type="title"/>
          </p:nvPr>
        </p:nvSpPr>
        <p:spPr>
          <a:xfrm>
            <a:off x="391584" y="982871"/>
            <a:ext cx="8596668" cy="1320800"/>
          </a:xfrm>
        </p:spPr>
        <p:txBody>
          <a:bodyPr/>
          <a:lstStyle/>
          <a:p>
            <a:r>
              <a:rPr lang="en-GB" b="1" dirty="0">
                <a:latin typeface="Arial" panose="020B0604020202020204" pitchFamily="34" charset="0"/>
                <a:cs typeface="Arial" panose="020B0604020202020204" pitchFamily="34" charset="0"/>
              </a:rPr>
              <a:t>Current Activity</a:t>
            </a:r>
          </a:p>
        </p:txBody>
      </p:sp>
      <p:sp>
        <p:nvSpPr>
          <p:cNvPr id="3" name="Content Placeholder 2">
            <a:extLst>
              <a:ext uri="{FF2B5EF4-FFF2-40B4-BE49-F238E27FC236}">
                <a16:creationId xmlns:a16="http://schemas.microsoft.com/office/drawing/2014/main" xmlns="" id="{67DAFEFE-5036-4EE2-A2DB-E768586CA868}"/>
              </a:ext>
            </a:extLst>
          </p:cNvPr>
          <p:cNvSpPr>
            <a:spLocks noGrp="1"/>
          </p:cNvSpPr>
          <p:nvPr>
            <p:ph idx="1"/>
          </p:nvPr>
        </p:nvSpPr>
        <p:spPr>
          <a:xfrm>
            <a:off x="677333" y="1643271"/>
            <a:ext cx="9181042" cy="4398092"/>
          </a:xfrm>
        </p:spPr>
        <p:txBody>
          <a:bodyPr>
            <a:noAutofit/>
          </a:bodyPr>
          <a:lstStyle/>
          <a:p>
            <a:pPr>
              <a:buFont typeface="Wingdings" panose="05000000000000000000" pitchFamily="2" charset="2"/>
              <a:buChar char="§"/>
            </a:pPr>
            <a:r>
              <a:rPr lang="en-GB" sz="2400" dirty="0">
                <a:latin typeface="Arial" panose="020B0604020202020204" pitchFamily="34" charset="0"/>
                <a:cs typeface="Arial" panose="020B0604020202020204" pitchFamily="34" charset="0"/>
              </a:rPr>
              <a:t>The Council manages 68 car parks (approx. 5,000 spaces)</a:t>
            </a:r>
          </a:p>
          <a:p>
            <a:pPr>
              <a:buFont typeface="Wingdings" panose="05000000000000000000" pitchFamily="2" charset="2"/>
              <a:buChar char="§"/>
            </a:pPr>
            <a:r>
              <a:rPr lang="en-GB" sz="2400" dirty="0">
                <a:latin typeface="Arial" panose="020B0604020202020204" pitchFamily="34" charset="0"/>
                <a:cs typeface="Arial" panose="020B0604020202020204" pitchFamily="34" charset="0"/>
              </a:rPr>
              <a:t>46 are currently free to use</a:t>
            </a:r>
          </a:p>
          <a:p>
            <a:pPr>
              <a:buFont typeface="Wingdings" panose="05000000000000000000" pitchFamily="2" charset="2"/>
              <a:buChar char="§"/>
            </a:pPr>
            <a:r>
              <a:rPr lang="en-GB" sz="2400" dirty="0">
                <a:latin typeface="Arial" panose="020B0604020202020204" pitchFamily="34" charset="0"/>
                <a:cs typeface="Arial" panose="020B0604020202020204" pitchFamily="34" charset="0"/>
              </a:rPr>
              <a:t>22 are pay and display (in Bangor, Holywood and Newtownards </a:t>
            </a:r>
          </a:p>
          <a:p>
            <a:pPr>
              <a:buFont typeface="Wingdings" panose="05000000000000000000" pitchFamily="2" charset="2"/>
              <a:buChar char="§"/>
            </a:pPr>
            <a:r>
              <a:rPr lang="en-GB" sz="2400" dirty="0">
                <a:latin typeface="Arial" panose="020B0604020202020204" pitchFamily="34" charset="0"/>
                <a:cs typeface="Arial" panose="020B0604020202020204" pitchFamily="34" charset="0"/>
              </a:rPr>
              <a:t>There are a range of tariffs between 30-60 pence per hour</a:t>
            </a:r>
          </a:p>
          <a:p>
            <a:pPr>
              <a:buFont typeface="Wingdings" panose="05000000000000000000" pitchFamily="2" charset="2"/>
              <a:buChar char="§"/>
            </a:pPr>
            <a:r>
              <a:rPr lang="en-GB" sz="2400" dirty="0">
                <a:latin typeface="Arial" panose="020B0604020202020204" pitchFamily="34" charset="0"/>
                <a:cs typeface="Arial" panose="020B0604020202020204" pitchFamily="34" charset="0"/>
              </a:rPr>
              <a:t>Council also operates a £1 for 5 hours concessionary tariff</a:t>
            </a:r>
          </a:p>
          <a:p>
            <a:pPr>
              <a:buFont typeface="Wingdings" panose="05000000000000000000" pitchFamily="2" charset="2"/>
              <a:buChar char="§"/>
            </a:pPr>
            <a:r>
              <a:rPr lang="en-GB" sz="2400" dirty="0">
                <a:latin typeface="Arial" panose="020B0604020202020204" pitchFamily="34" charset="0"/>
                <a:cs typeface="Arial" panose="020B0604020202020204" pitchFamily="34" charset="0"/>
              </a:rPr>
              <a:t>A limited number of monthly season tickets are also available</a:t>
            </a:r>
          </a:p>
          <a:p>
            <a:pPr>
              <a:buFont typeface="Wingdings" panose="05000000000000000000" pitchFamily="2" charset="2"/>
              <a:buChar char="§"/>
            </a:pPr>
            <a:r>
              <a:rPr lang="en-GB" sz="2400" dirty="0">
                <a:latin typeface="Arial" panose="020B0604020202020204" pitchFamily="34" charset="0"/>
                <a:cs typeface="Arial" panose="020B0604020202020204" pitchFamily="34" charset="0"/>
              </a:rPr>
              <a:t>While the car parks are owned by the Council, enforcement and servicing is carried out through a Service Agreement with DFI</a:t>
            </a:r>
          </a:p>
        </p:txBody>
      </p:sp>
    </p:spTree>
    <p:extLst>
      <p:ext uri="{BB962C8B-B14F-4D97-AF65-F5344CB8AC3E}">
        <p14:creationId xmlns:p14="http://schemas.microsoft.com/office/powerpoint/2010/main" val="38413283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5FF8F2C-427A-4D98-8DC4-22C7876887FD}"/>
              </a:ext>
            </a:extLst>
          </p:cNvPr>
          <p:cNvSpPr>
            <a:spLocks noGrp="1"/>
          </p:cNvSpPr>
          <p:nvPr>
            <p:ph type="title"/>
          </p:nvPr>
        </p:nvSpPr>
        <p:spPr>
          <a:xfrm>
            <a:off x="377296" y="816637"/>
            <a:ext cx="8596668" cy="1320800"/>
          </a:xfrm>
        </p:spPr>
        <p:txBody>
          <a:bodyPr/>
          <a:lstStyle/>
          <a:p>
            <a:r>
              <a:rPr lang="en-GB" b="1" dirty="0">
                <a:latin typeface="Arial" panose="020B0604020202020204" pitchFamily="34" charset="0"/>
                <a:cs typeface="Arial" panose="020B0604020202020204" pitchFamily="34" charset="0"/>
              </a:rPr>
              <a:t>Currents Issues and Challenges</a:t>
            </a:r>
          </a:p>
        </p:txBody>
      </p:sp>
      <p:sp>
        <p:nvSpPr>
          <p:cNvPr id="3" name="Content Placeholder 2">
            <a:extLst>
              <a:ext uri="{FF2B5EF4-FFF2-40B4-BE49-F238E27FC236}">
                <a16:creationId xmlns:a16="http://schemas.microsoft.com/office/drawing/2014/main" xmlns="" id="{D2F0FF77-585C-4D88-8DD8-ACCCFDFA4E24}"/>
              </a:ext>
            </a:extLst>
          </p:cNvPr>
          <p:cNvSpPr>
            <a:spLocks noGrp="1"/>
          </p:cNvSpPr>
          <p:nvPr>
            <p:ph idx="1"/>
          </p:nvPr>
        </p:nvSpPr>
        <p:spPr>
          <a:xfrm>
            <a:off x="677333" y="1683027"/>
            <a:ext cx="9181041" cy="4358336"/>
          </a:xfrm>
        </p:spPr>
        <p:txBody>
          <a:bodyPr>
            <a:noAutofit/>
          </a:bodyPr>
          <a:lstStyle/>
          <a:p>
            <a:pPr>
              <a:buFont typeface="Wingdings" panose="05000000000000000000" pitchFamily="2" charset="2"/>
              <a:buChar char="§"/>
            </a:pPr>
            <a:r>
              <a:rPr lang="en-GB" sz="2400" dirty="0">
                <a:latin typeface="Arial" panose="020B0604020202020204" pitchFamily="34" charset="0"/>
                <a:cs typeface="Arial" panose="020B0604020202020204" pitchFamily="34" charset="0"/>
              </a:rPr>
              <a:t>Car ownership/usage in the borough is higher than the NI average</a:t>
            </a:r>
          </a:p>
          <a:p>
            <a:pPr>
              <a:buFont typeface="Wingdings" panose="05000000000000000000" pitchFamily="2" charset="2"/>
              <a:buChar char="§"/>
            </a:pPr>
            <a:r>
              <a:rPr lang="en-GB" sz="2400" dirty="0">
                <a:latin typeface="Arial" panose="020B0604020202020204" pitchFamily="34" charset="0"/>
                <a:cs typeface="Arial" panose="020B0604020202020204" pitchFamily="34" charset="0"/>
              </a:rPr>
              <a:t>Park and Ride is very popular but there are capacity issues</a:t>
            </a:r>
          </a:p>
          <a:p>
            <a:pPr>
              <a:buFont typeface="Wingdings" panose="05000000000000000000" pitchFamily="2" charset="2"/>
              <a:buChar char="§"/>
            </a:pPr>
            <a:r>
              <a:rPr lang="en-GB" sz="2400" dirty="0">
                <a:latin typeface="Arial" panose="020B0604020202020204" pitchFamily="34" charset="0"/>
                <a:cs typeface="Arial" panose="020B0604020202020204" pitchFamily="34" charset="0"/>
              </a:rPr>
              <a:t>Planning policy advocates managing parking demand and does not support increasing the number of car parking spaces</a:t>
            </a:r>
          </a:p>
          <a:p>
            <a:pPr>
              <a:buFont typeface="Wingdings" panose="05000000000000000000" pitchFamily="2" charset="2"/>
              <a:buChar char="§"/>
            </a:pPr>
            <a:r>
              <a:rPr lang="en-GB" sz="2400" dirty="0">
                <a:latin typeface="Arial" panose="020B0604020202020204" pitchFamily="34" charset="0"/>
                <a:cs typeface="Arial" panose="020B0604020202020204" pitchFamily="34" charset="0"/>
              </a:rPr>
              <a:t>The £1 for 5 hours tariff is not controlling problem parking</a:t>
            </a:r>
          </a:p>
          <a:p>
            <a:pPr>
              <a:buFont typeface="Wingdings" panose="05000000000000000000" pitchFamily="2" charset="2"/>
              <a:buChar char="§"/>
            </a:pPr>
            <a:r>
              <a:rPr lang="en-GB" sz="2400" dirty="0">
                <a:latin typeface="Arial" panose="020B0604020202020204" pitchFamily="34" charset="0"/>
                <a:cs typeface="Arial" panose="020B0604020202020204" pitchFamily="34" charset="0"/>
              </a:rPr>
              <a:t>The current tariffs rationale does not link the charge to the location</a:t>
            </a:r>
          </a:p>
          <a:p>
            <a:pPr>
              <a:buFont typeface="Wingdings" panose="05000000000000000000" pitchFamily="2" charset="2"/>
              <a:buChar char="§"/>
            </a:pPr>
            <a:r>
              <a:rPr lang="en-GB" sz="2400" dirty="0">
                <a:latin typeface="Arial" panose="020B0604020202020204" pitchFamily="34" charset="0"/>
                <a:cs typeface="Arial" panose="020B0604020202020204" pitchFamily="34" charset="0"/>
              </a:rPr>
              <a:t>Car parks will continue to not fully support local businesses or communities without action by the council</a:t>
            </a:r>
          </a:p>
        </p:txBody>
      </p:sp>
    </p:spTree>
    <p:extLst>
      <p:ext uri="{BB962C8B-B14F-4D97-AF65-F5344CB8AC3E}">
        <p14:creationId xmlns:p14="http://schemas.microsoft.com/office/powerpoint/2010/main" val="26719681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6CD9E4F-358D-49E0-A1BC-76EA6A28DB35}"/>
              </a:ext>
            </a:extLst>
          </p:cNvPr>
          <p:cNvSpPr>
            <a:spLocks noGrp="1"/>
          </p:cNvSpPr>
          <p:nvPr>
            <p:ph type="title"/>
          </p:nvPr>
        </p:nvSpPr>
        <p:spPr>
          <a:xfrm>
            <a:off x="377297" y="1123950"/>
            <a:ext cx="8596668" cy="1320800"/>
          </a:xfrm>
        </p:spPr>
        <p:txBody>
          <a:bodyPr/>
          <a:lstStyle/>
          <a:p>
            <a:r>
              <a:rPr lang="en-GB" b="1" dirty="0">
                <a:latin typeface="Arial" panose="020B0604020202020204" pitchFamily="34" charset="0"/>
                <a:cs typeface="Arial" panose="020B0604020202020204" pitchFamily="34" charset="0"/>
              </a:rPr>
              <a:t>Consultations</a:t>
            </a:r>
          </a:p>
        </p:txBody>
      </p:sp>
      <p:sp>
        <p:nvSpPr>
          <p:cNvPr id="3" name="Content Placeholder 2">
            <a:extLst>
              <a:ext uri="{FF2B5EF4-FFF2-40B4-BE49-F238E27FC236}">
                <a16:creationId xmlns:a16="http://schemas.microsoft.com/office/drawing/2014/main" xmlns="" id="{686FB5BC-98B7-49DF-87DD-E0090DB69C54}"/>
              </a:ext>
            </a:extLst>
          </p:cNvPr>
          <p:cNvSpPr>
            <a:spLocks noGrp="1"/>
          </p:cNvSpPr>
          <p:nvPr>
            <p:ph idx="1"/>
          </p:nvPr>
        </p:nvSpPr>
        <p:spPr/>
        <p:txBody>
          <a:bodyPr>
            <a:noAutofit/>
          </a:bodyPr>
          <a:lstStyle/>
          <a:p>
            <a:pPr>
              <a:buFont typeface="Wingdings" panose="05000000000000000000" pitchFamily="2" charset="2"/>
              <a:buChar char="§"/>
            </a:pPr>
            <a:r>
              <a:rPr lang="en-GB" sz="2400" dirty="0">
                <a:latin typeface="Arial" panose="020B0604020202020204" pitchFamily="34" charset="0"/>
                <a:cs typeface="Arial" panose="020B0604020202020204" pitchFamily="34" charset="0"/>
              </a:rPr>
              <a:t>AECOM and council consulted with a wide range of organisation  in developing the draft strategy</a:t>
            </a:r>
          </a:p>
          <a:p>
            <a:pPr marL="0" indent="0">
              <a:buNone/>
            </a:pPr>
            <a:endParaRPr lang="en-GB" sz="1000" dirty="0">
              <a:latin typeface="Arial" panose="020B0604020202020204" pitchFamily="34" charset="0"/>
              <a:cs typeface="Arial" panose="020B0604020202020204" pitchFamily="34" charset="0"/>
            </a:endParaRPr>
          </a:p>
          <a:p>
            <a:pPr>
              <a:buFont typeface="Wingdings" panose="05000000000000000000" pitchFamily="2" charset="2"/>
              <a:buChar char="§"/>
            </a:pPr>
            <a:r>
              <a:rPr lang="en-GB" sz="2400" dirty="0">
                <a:latin typeface="Arial" panose="020B0604020202020204" pitchFamily="34" charset="0"/>
                <a:cs typeface="Arial" panose="020B0604020202020204" pitchFamily="34" charset="0"/>
              </a:rPr>
              <a:t>DFI, Translink, motorhome organisations, coach representatives, Town Centre Steering groups and Chambers of Commerce</a:t>
            </a:r>
          </a:p>
          <a:p>
            <a:pPr marL="0" indent="0">
              <a:buNone/>
            </a:pPr>
            <a:endParaRPr lang="en-GB" sz="1000" dirty="0">
              <a:latin typeface="Arial" panose="020B0604020202020204" pitchFamily="34" charset="0"/>
              <a:cs typeface="Arial" panose="020B0604020202020204" pitchFamily="34" charset="0"/>
            </a:endParaRPr>
          </a:p>
          <a:p>
            <a:pPr>
              <a:buFont typeface="Wingdings" panose="05000000000000000000" pitchFamily="2" charset="2"/>
              <a:buChar char="§"/>
            </a:pPr>
            <a:r>
              <a:rPr lang="en-GB" sz="2400" dirty="0">
                <a:latin typeface="Arial" panose="020B0604020202020204" pitchFamily="34" charset="0"/>
                <a:cs typeface="Arial" panose="020B0604020202020204" pitchFamily="34" charset="0"/>
              </a:rPr>
              <a:t>AECOM also undertook an online survey with 365 respondents</a:t>
            </a:r>
          </a:p>
        </p:txBody>
      </p:sp>
    </p:spTree>
    <p:extLst>
      <p:ext uri="{BB962C8B-B14F-4D97-AF65-F5344CB8AC3E}">
        <p14:creationId xmlns:p14="http://schemas.microsoft.com/office/powerpoint/2010/main" val="13217678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122D866-C5F6-4DFB-9B41-0FD718CC6149}"/>
              </a:ext>
            </a:extLst>
          </p:cNvPr>
          <p:cNvSpPr>
            <a:spLocks noGrp="1"/>
          </p:cNvSpPr>
          <p:nvPr>
            <p:ph type="title"/>
          </p:nvPr>
        </p:nvSpPr>
        <p:spPr>
          <a:xfrm>
            <a:off x="305859" y="816637"/>
            <a:ext cx="8596668" cy="1320800"/>
          </a:xfrm>
        </p:spPr>
        <p:txBody>
          <a:bodyPr/>
          <a:lstStyle/>
          <a:p>
            <a:r>
              <a:rPr lang="en-GB" b="1" dirty="0">
                <a:latin typeface="Arial" panose="020B0604020202020204" pitchFamily="34" charset="0"/>
                <a:cs typeface="Arial" panose="020B0604020202020204" pitchFamily="34" charset="0"/>
              </a:rPr>
              <a:t>Issues Identified</a:t>
            </a:r>
          </a:p>
        </p:txBody>
      </p:sp>
      <p:sp>
        <p:nvSpPr>
          <p:cNvPr id="3" name="Content Placeholder 2">
            <a:extLst>
              <a:ext uri="{FF2B5EF4-FFF2-40B4-BE49-F238E27FC236}">
                <a16:creationId xmlns:a16="http://schemas.microsoft.com/office/drawing/2014/main" xmlns="" id="{73310EBA-254C-478A-B81B-3973EEFADF96}"/>
              </a:ext>
            </a:extLst>
          </p:cNvPr>
          <p:cNvSpPr>
            <a:spLocks noGrp="1"/>
          </p:cNvSpPr>
          <p:nvPr>
            <p:ph idx="1"/>
          </p:nvPr>
        </p:nvSpPr>
        <p:spPr>
          <a:xfrm>
            <a:off x="677333" y="1696279"/>
            <a:ext cx="9366780" cy="4345084"/>
          </a:xfrm>
        </p:spPr>
        <p:txBody>
          <a:bodyPr>
            <a:normAutofit fontScale="92500" lnSpcReduction="20000"/>
          </a:bodyPr>
          <a:lstStyle/>
          <a:p>
            <a:pPr>
              <a:buFont typeface="Wingdings" panose="05000000000000000000" pitchFamily="2" charset="2"/>
              <a:buChar char="§"/>
            </a:pPr>
            <a:r>
              <a:rPr lang="en-GB" sz="2600" dirty="0">
                <a:latin typeface="Arial" panose="020B0604020202020204" pitchFamily="34" charset="0"/>
                <a:cs typeface="Arial" panose="020B0604020202020204" pitchFamily="34" charset="0"/>
              </a:rPr>
              <a:t>Capacity issues- drivers cannot find a space easily</a:t>
            </a:r>
          </a:p>
          <a:p>
            <a:pPr>
              <a:buFont typeface="Wingdings" panose="05000000000000000000" pitchFamily="2" charset="2"/>
              <a:buChar char="§"/>
            </a:pPr>
            <a:r>
              <a:rPr lang="en-GB" sz="2600" dirty="0">
                <a:latin typeface="Arial" panose="020B0604020202020204" pitchFamily="34" charset="0"/>
                <a:cs typeface="Arial" panose="020B0604020202020204" pitchFamily="34" charset="0"/>
              </a:rPr>
              <a:t>All day parking taking place in the wrong locations</a:t>
            </a:r>
          </a:p>
          <a:p>
            <a:pPr>
              <a:buFont typeface="Wingdings" panose="05000000000000000000" pitchFamily="2" charset="2"/>
              <a:buChar char="§"/>
            </a:pPr>
            <a:r>
              <a:rPr lang="en-GB" sz="2600" dirty="0">
                <a:latin typeface="Arial" panose="020B0604020202020204" pitchFamily="34" charset="0"/>
                <a:cs typeface="Arial" panose="020B0604020202020204" pitchFamily="34" charset="0"/>
              </a:rPr>
              <a:t>Need for more disabled parking</a:t>
            </a:r>
          </a:p>
          <a:p>
            <a:pPr>
              <a:buFont typeface="Wingdings" panose="05000000000000000000" pitchFamily="2" charset="2"/>
              <a:buChar char="§"/>
            </a:pPr>
            <a:r>
              <a:rPr lang="en-GB" sz="2600" dirty="0">
                <a:latin typeface="Arial" panose="020B0604020202020204" pitchFamily="34" charset="0"/>
                <a:cs typeface="Arial" panose="020B0604020202020204" pitchFamily="34" charset="0"/>
              </a:rPr>
              <a:t>The car parks are considered poor quality</a:t>
            </a:r>
          </a:p>
          <a:p>
            <a:pPr>
              <a:buFont typeface="Wingdings" panose="05000000000000000000" pitchFamily="2" charset="2"/>
              <a:buChar char="§"/>
            </a:pPr>
            <a:r>
              <a:rPr lang="en-GB" sz="2600" dirty="0">
                <a:latin typeface="Arial" panose="020B0604020202020204" pitchFamily="34" charset="0"/>
                <a:cs typeface="Arial" panose="020B0604020202020204" pitchFamily="34" charset="0"/>
              </a:rPr>
              <a:t>Need for residents parking schemes (Note: this is a DFI responsibility)</a:t>
            </a:r>
          </a:p>
          <a:p>
            <a:pPr>
              <a:buFont typeface="Wingdings" panose="05000000000000000000" pitchFamily="2" charset="2"/>
              <a:buChar char="§"/>
            </a:pPr>
            <a:r>
              <a:rPr lang="en-GB" sz="2600" dirty="0">
                <a:latin typeface="Arial" panose="020B0604020202020204" pitchFamily="34" charset="0"/>
                <a:cs typeface="Arial" panose="020B0604020202020204" pitchFamily="34" charset="0"/>
              </a:rPr>
              <a:t>Need for better signage, technology, and cashless payments</a:t>
            </a:r>
          </a:p>
          <a:p>
            <a:pPr>
              <a:buFont typeface="Wingdings" panose="05000000000000000000" pitchFamily="2" charset="2"/>
              <a:buChar char="§"/>
            </a:pPr>
            <a:r>
              <a:rPr lang="en-GB" sz="2600" dirty="0">
                <a:latin typeface="Arial" panose="020B0604020202020204" pitchFamily="34" charset="0"/>
                <a:cs typeface="Arial" panose="020B0604020202020204" pitchFamily="34" charset="0"/>
              </a:rPr>
              <a:t>Identified most people only park for 2 hours</a:t>
            </a:r>
          </a:p>
          <a:p>
            <a:pPr>
              <a:buFont typeface="Wingdings" panose="05000000000000000000" pitchFamily="2" charset="2"/>
              <a:buChar char="§"/>
            </a:pPr>
            <a:r>
              <a:rPr lang="en-GB" sz="2600" dirty="0">
                <a:latin typeface="Arial" panose="020B0604020202020204" pitchFamily="34" charset="0"/>
                <a:cs typeface="Arial" panose="020B0604020202020204" pitchFamily="34" charset="0"/>
              </a:rPr>
              <a:t>Parking location and the availability of parking spaces are the most important concerns </a:t>
            </a:r>
          </a:p>
          <a:p>
            <a:pPr>
              <a:buFont typeface="Wingdings" panose="05000000000000000000" pitchFamily="2" charset="2"/>
              <a:buChar char="§"/>
            </a:pPr>
            <a:r>
              <a:rPr lang="en-GB" sz="2600" dirty="0">
                <a:latin typeface="Arial" panose="020B0604020202020204" pitchFamily="34" charset="0"/>
                <a:cs typeface="Arial" panose="020B0604020202020204" pitchFamily="34" charset="0"/>
              </a:rPr>
              <a:t>Need to meet future development needs</a:t>
            </a:r>
          </a:p>
          <a:p>
            <a:endParaRPr lang="en-GB" dirty="0"/>
          </a:p>
          <a:p>
            <a:endParaRPr lang="en-GB" dirty="0"/>
          </a:p>
        </p:txBody>
      </p:sp>
    </p:spTree>
    <p:extLst>
      <p:ext uri="{BB962C8B-B14F-4D97-AF65-F5344CB8AC3E}">
        <p14:creationId xmlns:p14="http://schemas.microsoft.com/office/powerpoint/2010/main" val="32417741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19923A-97C8-4BFD-B66B-1925B3CC948B}"/>
              </a:ext>
            </a:extLst>
          </p:cNvPr>
          <p:cNvSpPr>
            <a:spLocks noGrp="1"/>
          </p:cNvSpPr>
          <p:nvPr>
            <p:ph type="title"/>
          </p:nvPr>
        </p:nvSpPr>
        <p:spPr>
          <a:xfrm>
            <a:off x="334434" y="839789"/>
            <a:ext cx="8596668" cy="1320800"/>
          </a:xfrm>
        </p:spPr>
        <p:txBody>
          <a:bodyPr/>
          <a:lstStyle/>
          <a:p>
            <a:r>
              <a:rPr lang="en-GB" b="1" dirty="0">
                <a:latin typeface="Arial" panose="020B0604020202020204" pitchFamily="34" charset="0"/>
                <a:cs typeface="Arial" panose="020B0604020202020204" pitchFamily="34" charset="0"/>
              </a:rPr>
              <a:t>Parking Space Availability</a:t>
            </a:r>
          </a:p>
        </p:txBody>
      </p:sp>
      <p:sp>
        <p:nvSpPr>
          <p:cNvPr id="3" name="Content Placeholder 2">
            <a:extLst>
              <a:ext uri="{FF2B5EF4-FFF2-40B4-BE49-F238E27FC236}">
                <a16:creationId xmlns:a16="http://schemas.microsoft.com/office/drawing/2014/main" xmlns="" id="{59BF5CFB-2A54-445E-AAF3-38428EA48862}"/>
              </a:ext>
            </a:extLst>
          </p:cNvPr>
          <p:cNvSpPr>
            <a:spLocks noGrp="1"/>
          </p:cNvSpPr>
          <p:nvPr>
            <p:ph idx="1"/>
          </p:nvPr>
        </p:nvSpPr>
        <p:spPr/>
        <p:txBody>
          <a:bodyPr>
            <a:normAutofit fontScale="92500" lnSpcReduction="10000"/>
          </a:bodyPr>
          <a:lstStyle/>
          <a:p>
            <a:pPr>
              <a:buFont typeface="Wingdings" panose="05000000000000000000" pitchFamily="2" charset="2"/>
              <a:buChar char="§"/>
            </a:pPr>
            <a:r>
              <a:rPr lang="en-GB" sz="2400" dirty="0">
                <a:latin typeface="Arial" panose="020B0604020202020204" pitchFamily="34" charset="0"/>
                <a:cs typeface="Arial" panose="020B0604020202020204" pitchFamily="34" charset="0"/>
              </a:rPr>
              <a:t>In the three main towns all day parking is using up vital parking spaces and reducing space turnover</a:t>
            </a:r>
          </a:p>
          <a:p>
            <a:pPr marL="0" indent="0">
              <a:buNone/>
            </a:pPr>
            <a:endParaRPr lang="en-GB" sz="1100" dirty="0">
              <a:latin typeface="Arial" panose="020B0604020202020204" pitchFamily="34" charset="0"/>
              <a:cs typeface="Arial" panose="020B0604020202020204" pitchFamily="34" charset="0"/>
            </a:endParaRPr>
          </a:p>
          <a:p>
            <a:pPr>
              <a:buFont typeface="Wingdings" panose="05000000000000000000" pitchFamily="2" charset="2"/>
              <a:buChar char="§"/>
            </a:pPr>
            <a:r>
              <a:rPr lang="en-GB" sz="2400" b="1" dirty="0">
                <a:latin typeface="Arial" panose="020B0604020202020204" pitchFamily="34" charset="0"/>
                <a:cs typeface="Arial" panose="020B0604020202020204" pitchFamily="34" charset="0"/>
              </a:rPr>
              <a:t>Bangor</a:t>
            </a:r>
            <a:r>
              <a:rPr lang="en-GB" sz="2400" dirty="0">
                <a:latin typeface="Arial" panose="020B0604020202020204" pitchFamily="34" charset="0"/>
                <a:cs typeface="Arial" panose="020B0604020202020204" pitchFamily="34" charset="0"/>
              </a:rPr>
              <a:t> – 9 out of 10 car parks are full most o the time and 40% of spaces are occupied by all day parkers</a:t>
            </a:r>
          </a:p>
          <a:p>
            <a:pPr>
              <a:buFont typeface="Wingdings" panose="05000000000000000000" pitchFamily="2" charset="2"/>
              <a:buChar char="§"/>
            </a:pPr>
            <a:endParaRPr lang="en-GB" sz="1100" dirty="0">
              <a:latin typeface="Arial" panose="020B0604020202020204" pitchFamily="34" charset="0"/>
              <a:cs typeface="Arial" panose="020B0604020202020204" pitchFamily="34" charset="0"/>
            </a:endParaRPr>
          </a:p>
          <a:p>
            <a:pPr>
              <a:buFont typeface="Wingdings" panose="05000000000000000000" pitchFamily="2" charset="2"/>
              <a:buChar char="§"/>
            </a:pPr>
            <a:r>
              <a:rPr lang="en-GB" sz="2400" b="1" dirty="0">
                <a:latin typeface="Arial" panose="020B0604020202020204" pitchFamily="34" charset="0"/>
                <a:cs typeface="Arial" panose="020B0604020202020204" pitchFamily="34" charset="0"/>
              </a:rPr>
              <a:t>Newtownards</a:t>
            </a:r>
            <a:r>
              <a:rPr lang="en-GB" sz="2400" dirty="0">
                <a:latin typeface="Arial" panose="020B0604020202020204" pitchFamily="34" charset="0"/>
                <a:cs typeface="Arial" panose="020B0604020202020204" pitchFamily="34" charset="0"/>
              </a:rPr>
              <a:t> – 10 out of 13 car parks are full most of the time and 40% of spaces are occupied by all day parkers</a:t>
            </a:r>
          </a:p>
          <a:p>
            <a:pPr>
              <a:buFont typeface="Wingdings" panose="05000000000000000000" pitchFamily="2" charset="2"/>
              <a:buChar char="§"/>
            </a:pPr>
            <a:endParaRPr lang="en-GB" sz="1100" dirty="0">
              <a:latin typeface="Arial" panose="020B0604020202020204" pitchFamily="34" charset="0"/>
              <a:cs typeface="Arial" panose="020B0604020202020204" pitchFamily="34" charset="0"/>
            </a:endParaRPr>
          </a:p>
          <a:p>
            <a:pPr>
              <a:buFont typeface="Wingdings" panose="05000000000000000000" pitchFamily="2" charset="2"/>
              <a:buChar char="§"/>
            </a:pPr>
            <a:r>
              <a:rPr lang="en-GB" sz="2400" b="1" dirty="0">
                <a:latin typeface="Arial" panose="020B0604020202020204" pitchFamily="34" charset="0"/>
                <a:cs typeface="Arial" panose="020B0604020202020204" pitchFamily="34" charset="0"/>
              </a:rPr>
              <a:t>Holywood -</a:t>
            </a:r>
            <a:r>
              <a:rPr lang="en-GB" sz="2400" dirty="0">
                <a:latin typeface="Arial" panose="020B0604020202020204" pitchFamily="34" charset="0"/>
                <a:cs typeface="Arial" panose="020B0604020202020204" pitchFamily="34" charset="0"/>
              </a:rPr>
              <a:t> 5 out of 6 car parks are full and 30% of spaces are occupied by all day parkers.</a:t>
            </a:r>
          </a:p>
        </p:txBody>
      </p:sp>
    </p:spTree>
    <p:extLst>
      <p:ext uri="{BB962C8B-B14F-4D97-AF65-F5344CB8AC3E}">
        <p14:creationId xmlns:p14="http://schemas.microsoft.com/office/powerpoint/2010/main" val="317829347"/>
      </p:ext>
    </p:extLst>
  </p:cSld>
  <p:clrMapOvr>
    <a:masterClrMapping/>
  </p:clrMapOvr>
</p:sld>
</file>

<file path=ppt/theme/theme1.xml><?xml version="1.0" encoding="utf-8"?>
<a:theme xmlns:a="http://schemas.openxmlformats.org/drawingml/2006/main" name="Facet">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3056</TotalTime>
  <Words>1130</Words>
  <Application>Microsoft Office PowerPoint</Application>
  <PresentationFormat>Widescreen</PresentationFormat>
  <Paragraphs>157</Paragraphs>
  <Slides>19</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Trebuchet MS</vt:lpstr>
      <vt:lpstr>Wingdings</vt:lpstr>
      <vt:lpstr>Wingdings 3</vt:lpstr>
      <vt:lpstr>Facet</vt:lpstr>
      <vt:lpstr>Ards and North Down Borough Council</vt:lpstr>
      <vt:lpstr> Introduction</vt:lpstr>
      <vt:lpstr>Strategy Objectives </vt:lpstr>
      <vt:lpstr>Background</vt:lpstr>
      <vt:lpstr>Current Activity</vt:lpstr>
      <vt:lpstr>Currents Issues and Challenges</vt:lpstr>
      <vt:lpstr>Consultations</vt:lpstr>
      <vt:lpstr>Issues Identified</vt:lpstr>
      <vt:lpstr>Parking Space Availability</vt:lpstr>
      <vt:lpstr>Parking Space Availability Actions</vt:lpstr>
      <vt:lpstr>Parking Changes</vt:lpstr>
      <vt:lpstr>Improving Parking Facilities Actions</vt:lpstr>
      <vt:lpstr>Supporting local businesses actions</vt:lpstr>
      <vt:lpstr>Specific Proposals for Bangor</vt:lpstr>
      <vt:lpstr>Newtownards</vt:lpstr>
      <vt:lpstr>Holywood</vt:lpstr>
      <vt:lpstr>Comber </vt:lpstr>
      <vt:lpstr>Donaghadee</vt:lpstr>
      <vt:lpstr>THANK YOU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Brown, David</dc:creator>
  <cp:lastModifiedBy>Jamie Mulgrew</cp:lastModifiedBy>
  <cp:revision>90</cp:revision>
  <cp:lastPrinted>2020-10-07T10:34:31Z</cp:lastPrinted>
  <dcterms:created xsi:type="dcterms:W3CDTF">2019-03-04T13:42:09Z</dcterms:created>
  <dcterms:modified xsi:type="dcterms:W3CDTF">2020-10-07T12:13:35Z</dcterms:modified>
</cp:coreProperties>
</file>